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5"/>
    <p:sldMasterId id="2147483686" r:id="rId6"/>
    <p:sldMasterId id="2147483708" r:id="rId7"/>
  </p:sldMasterIdLst>
  <p:notesMasterIdLst>
    <p:notesMasterId r:id="rId52"/>
  </p:notesMasterIdLst>
  <p:sldIdLst>
    <p:sldId id="1571" r:id="rId8"/>
    <p:sldId id="1540" r:id="rId9"/>
    <p:sldId id="1478" r:id="rId10"/>
    <p:sldId id="1548" r:id="rId11"/>
    <p:sldId id="1572" r:id="rId12"/>
    <p:sldId id="260" r:id="rId13"/>
    <p:sldId id="257" r:id="rId14"/>
    <p:sldId id="2134804518" r:id="rId15"/>
    <p:sldId id="2134804519" r:id="rId16"/>
    <p:sldId id="266" r:id="rId17"/>
    <p:sldId id="276" r:id="rId18"/>
    <p:sldId id="256" r:id="rId19"/>
    <p:sldId id="1562" r:id="rId20"/>
    <p:sldId id="277" r:id="rId21"/>
    <p:sldId id="278" r:id="rId22"/>
    <p:sldId id="262" r:id="rId23"/>
    <p:sldId id="1565" r:id="rId24"/>
    <p:sldId id="1566" r:id="rId25"/>
    <p:sldId id="265" r:id="rId26"/>
    <p:sldId id="267" r:id="rId27"/>
    <p:sldId id="270" r:id="rId28"/>
    <p:sldId id="273" r:id="rId29"/>
    <p:sldId id="284" r:id="rId30"/>
    <p:sldId id="281" r:id="rId31"/>
    <p:sldId id="280" r:id="rId32"/>
    <p:sldId id="283" r:id="rId33"/>
    <p:sldId id="282" r:id="rId34"/>
    <p:sldId id="261" r:id="rId35"/>
    <p:sldId id="259" r:id="rId36"/>
    <p:sldId id="2134804490" r:id="rId37"/>
    <p:sldId id="2134804502" r:id="rId38"/>
    <p:sldId id="2134804511" r:id="rId39"/>
    <p:sldId id="2134804512" r:id="rId40"/>
    <p:sldId id="2134804513" r:id="rId41"/>
    <p:sldId id="2134804514" r:id="rId42"/>
    <p:sldId id="2134804515" r:id="rId43"/>
    <p:sldId id="2134804520" r:id="rId44"/>
    <p:sldId id="1522" r:id="rId45"/>
    <p:sldId id="2134804516" r:id="rId46"/>
    <p:sldId id="2134804517" r:id="rId47"/>
    <p:sldId id="2134804522" r:id="rId48"/>
    <p:sldId id="1552" r:id="rId49"/>
    <p:sldId id="1584" r:id="rId50"/>
    <p:sldId id="290" r:id="rId5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95B"/>
    <a:srgbClr val="E46053"/>
    <a:srgbClr val="FBA305"/>
    <a:srgbClr val="8E2C48"/>
    <a:srgbClr val="FFFFFF"/>
    <a:srgbClr val="B11A2E"/>
    <a:srgbClr val="7F7F7F"/>
    <a:srgbClr val="D9D9D9"/>
    <a:srgbClr val="672E45"/>
    <a:srgbClr val="A7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llemlayout 3 - 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5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Osmund" userId="99508124-c962-42f7-8fea-8a5bc8565336" providerId="ADAL" clId="{33C96E72-E212-4BD6-A48B-C99E79DC8123}"/>
    <pc:docChg chg="custSel modSld">
      <pc:chgData name="Claus Osmund" userId="99508124-c962-42f7-8fea-8a5bc8565336" providerId="ADAL" clId="{33C96E72-E212-4BD6-A48B-C99E79DC8123}" dt="2022-11-23T13:04:45.774" v="17" actId="20577"/>
      <pc:docMkLst>
        <pc:docMk/>
      </pc:docMkLst>
      <pc:sldChg chg="modSp">
        <pc:chgData name="Claus Osmund" userId="99508124-c962-42f7-8fea-8a5bc8565336" providerId="ADAL" clId="{33C96E72-E212-4BD6-A48B-C99E79DC8123}" dt="2022-11-23T13:04:45.774" v="17" actId="20577"/>
        <pc:sldMkLst>
          <pc:docMk/>
          <pc:sldMk cId="4145795226" sldId="1571"/>
        </pc:sldMkLst>
        <pc:spChg chg="mod">
          <ac:chgData name="Claus Osmund" userId="99508124-c962-42f7-8fea-8a5bc8565336" providerId="ADAL" clId="{33C96E72-E212-4BD6-A48B-C99E79DC8123}" dt="2022-11-23T13:04:45.774" v="17" actId="20577"/>
          <ac:spMkLst>
            <pc:docMk/>
            <pc:sldMk cId="4145795226" sldId="1571"/>
            <ac:spMk id="2" creationId="{00000000-0000-0000-0000-000000000000}"/>
          </ac:spMkLst>
        </pc:spChg>
        <pc:spChg chg="mod">
          <ac:chgData name="Claus Osmund" userId="99508124-c962-42f7-8fea-8a5bc8565336" providerId="ADAL" clId="{33C96E72-E212-4BD6-A48B-C99E79DC8123}" dt="2022-11-23T13:04:33.377" v="10" actId="20577"/>
          <ac:spMkLst>
            <pc:docMk/>
            <pc:sldMk cId="4145795226" sldId="1571"/>
            <ac:spMk id="3" creationId="{00000000-0000-0000-0000-000000000000}"/>
          </ac:spMkLst>
        </pc:spChg>
      </pc:sldChg>
    </pc:docChg>
  </pc:docChgLst>
  <pc:docChgLst>
    <pc:chgData name="Nick Westin Elsborg" userId="73215d8b-93d9-4523-abff-402ddc5cf983" providerId="ADAL" clId="{CE0BBA6A-3217-49AF-8436-2E4E2B7A0C5A}"/>
    <pc:docChg chg="delSld">
      <pc:chgData name="Nick Westin Elsborg" userId="73215d8b-93d9-4523-abff-402ddc5cf983" providerId="ADAL" clId="{CE0BBA6A-3217-49AF-8436-2E4E2B7A0C5A}" dt="2023-03-01T14:15:48.743" v="1" actId="47"/>
      <pc:docMkLst>
        <pc:docMk/>
      </pc:docMkLst>
      <pc:sldChg chg="del">
        <pc:chgData name="Nick Westin Elsborg" userId="73215d8b-93d9-4523-abff-402ddc5cf983" providerId="ADAL" clId="{CE0BBA6A-3217-49AF-8436-2E4E2B7A0C5A}" dt="2023-03-01T14:15:48.743" v="1" actId="47"/>
        <pc:sldMkLst>
          <pc:docMk/>
          <pc:sldMk cId="144764397" sldId="1577"/>
        </pc:sldMkLst>
      </pc:sldChg>
      <pc:sldChg chg="del">
        <pc:chgData name="Nick Westin Elsborg" userId="73215d8b-93d9-4523-abff-402ddc5cf983" providerId="ADAL" clId="{CE0BBA6A-3217-49AF-8436-2E4E2B7A0C5A}" dt="2023-03-01T14:15:41.410" v="0" actId="47"/>
        <pc:sldMkLst>
          <pc:docMk/>
          <pc:sldMk cId="3648440500" sldId="21348045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BC8B-29AC-40D4-8BCA-7CAA1F75750F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F00F-ED31-4E73-B441-DD06B9FFBD6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92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Vi tjekker lyd fra kl. 12.30 og webinaret starter kl. 13.00</a:t>
            </a:r>
            <a:br>
              <a:rPr lang="da-DK" sz="1200" dirty="0"/>
            </a:br>
            <a:r>
              <a:rPr lang="da-DK" sz="1200" dirty="0"/>
              <a:t>... Hvis du hører musik og tale er der styr på lyden </a:t>
            </a:r>
            <a:r>
              <a:rPr lang="da-DK" sz="1200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97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97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7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Louise: Nu vil Simon fra leverandøren DXC fortælle om hvordan support på Ydelsesrefusion vil foregå. Værsgo Simon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00F-ED31-4E73-B441-DD06B9FFBD6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5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Simon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00F-ED31-4E73-B441-DD06B9FFBD6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298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Simon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00F-ED31-4E73-B441-DD06B9FFBD6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999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99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031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Er opdateret 17/10/22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A2A5-4838-4D4C-95CF-FDDA82E9DAAC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63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33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Ikke opdateret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03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  <a:p>
            <a:pPr marL="628650" lvl="1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HUSK BTU!</a:t>
            </a:r>
          </a:p>
          <a:p>
            <a:pPr marL="171450" indent="-171450">
              <a:buFontTx/>
              <a:buChar char="-"/>
            </a:pPr>
            <a:r>
              <a:rPr lang="da-DK"/>
              <a:t>Tidshorisonter?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53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HH - Overlæg til Claus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Afklaring/overblik over/Om:</a:t>
            </a:r>
          </a:p>
          <a:p>
            <a:pPr marL="171450" indent="-171450">
              <a:buFontTx/>
              <a:buChar char="-"/>
            </a:pPr>
            <a:r>
              <a:rPr lang="da-DK" dirty="0"/>
              <a:t>Året der gik (2022)</a:t>
            </a:r>
          </a:p>
          <a:p>
            <a:pPr marL="171450" indent="-171450">
              <a:buFontTx/>
              <a:buChar char="-"/>
            </a:pPr>
            <a:r>
              <a:rPr lang="da-DK" dirty="0"/>
              <a:t>Året der kommer (2023)</a:t>
            </a:r>
          </a:p>
          <a:p>
            <a:pPr marL="171450" indent="-171450">
              <a:buFontTx/>
              <a:buChar char="-"/>
            </a:pPr>
            <a:r>
              <a:rPr lang="da-DK" dirty="0"/>
              <a:t>Hvordan de arbejder med LIS data i FLIS DAP</a:t>
            </a:r>
          </a:p>
          <a:p>
            <a:pPr marL="171450" indent="-171450">
              <a:buFontTx/>
              <a:buChar char="-"/>
            </a:pPr>
            <a:r>
              <a:rPr lang="da-DK" dirty="0"/>
              <a:t>Hvordan de bruger supporten hos DXC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332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slidebillede 1">
            <a:extLst>
              <a:ext uri="{FF2B5EF4-FFF2-40B4-BE49-F238E27FC236}">
                <a16:creationId xmlns:a16="http://schemas.microsoft.com/office/drawing/2014/main" id="{E1ABEE1D-98D0-4F1F-AA08-25F0968ED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Pladsholder til noter 2">
            <a:extLst>
              <a:ext uri="{FF2B5EF4-FFF2-40B4-BE49-F238E27FC236}">
                <a16:creationId xmlns:a16="http://schemas.microsoft.com/office/drawing/2014/main" id="{3D7AD43D-ED56-4D9C-B9F7-5D5790CA2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13316" name="Pladsholder til slidenummer 3">
            <a:extLst>
              <a:ext uri="{FF2B5EF4-FFF2-40B4-BE49-F238E27FC236}">
                <a16:creationId xmlns:a16="http://schemas.microsoft.com/office/drawing/2014/main" id="{1BC5BB23-E1A3-4BF7-B6A6-2415B8459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7D8F9-E3FF-45F7-9619-B354F7459759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7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slidebillede 1">
            <a:extLst>
              <a:ext uri="{FF2B5EF4-FFF2-40B4-BE49-F238E27FC236}">
                <a16:creationId xmlns:a16="http://schemas.microsoft.com/office/drawing/2014/main" id="{AE512A12-13B8-45E9-A855-235C8053A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dsholder til noter 2">
            <a:extLst>
              <a:ext uri="{FF2B5EF4-FFF2-40B4-BE49-F238E27FC236}">
                <a16:creationId xmlns:a16="http://schemas.microsoft.com/office/drawing/2014/main" id="{D2AEA86B-E10E-4E08-8492-9BA1F2629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22532" name="Pladsholder til slidenummer 3">
            <a:extLst>
              <a:ext uri="{FF2B5EF4-FFF2-40B4-BE49-F238E27FC236}">
                <a16:creationId xmlns:a16="http://schemas.microsoft.com/office/drawing/2014/main" id="{1B0863E7-8992-44B6-8D25-A33DB5AF0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E5EFEF-C3BF-492D-A547-D68E1D58DDB0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29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slidebillede 1">
            <a:extLst>
              <a:ext uri="{FF2B5EF4-FFF2-40B4-BE49-F238E27FC236}">
                <a16:creationId xmlns:a16="http://schemas.microsoft.com/office/drawing/2014/main" id="{25A0E23D-5DCC-4E68-9790-5573005A1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Pladsholder til noter 2">
            <a:extLst>
              <a:ext uri="{FF2B5EF4-FFF2-40B4-BE49-F238E27FC236}">
                <a16:creationId xmlns:a16="http://schemas.microsoft.com/office/drawing/2014/main" id="{E5B068D0-60D8-4432-8C08-AE72250F4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27652" name="Pladsholder til slidenummer 3">
            <a:extLst>
              <a:ext uri="{FF2B5EF4-FFF2-40B4-BE49-F238E27FC236}">
                <a16:creationId xmlns:a16="http://schemas.microsoft.com/office/drawing/2014/main" id="{8BC5BB92-1C81-4432-B166-2DA4BC2E5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EC0FF-53E4-44BD-A992-C5059679469E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708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g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jp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jpg"/><Relationship Id="rId4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8947" y="3506348"/>
            <a:ext cx="8973437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700" y="4437112"/>
            <a:ext cx="8928992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055201"/>
            <a:ext cx="1526400" cy="485469"/>
          </a:xfrm>
          <a:prstGeom prst="rect">
            <a:avLst/>
          </a:prstGeom>
        </p:spPr>
      </p:pic>
      <p:grpSp>
        <p:nvGrpSpPr>
          <p:cNvPr id="12" name="KombitShape"/>
          <p:cNvGrpSpPr/>
          <p:nvPr/>
        </p:nvGrpSpPr>
        <p:grpSpPr>
          <a:xfrm>
            <a:off x="5166000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13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ktangel 13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08915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576000"/>
            <a:ext cx="6094909" cy="841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718301" y="0"/>
            <a:ext cx="54737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1440000" rIns="5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625477" y="1583532"/>
            <a:ext cx="5758556" cy="410403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101772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2548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40000" y="1587501"/>
            <a:ext cx="528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800000" tIns="1100000" rIns="800000" anchor="t"/>
          <a:lstStyle>
            <a:lvl1pPr>
              <a:defRPr sz="1600" baseline="0"/>
            </a:lvl1pPr>
          </a:lstStyle>
          <a:p>
            <a:r>
              <a:rPr lang="da-DK" dirty="0"/>
              <a:t>Klik først her på knappen i midten for at indsætte et billede.</a:t>
            </a:r>
            <a:endParaRPr lang="en-US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3392" y="1581151"/>
            <a:ext cx="5280587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800000" tIns="1100000" rIns="800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/>
              <a:t>Klik så her på knappen i midten for at indsætte et billede.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3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81412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rgbClr val="003B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14116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og indsæt baggrundsbillede via fanen INDSÆT / Billeder</a:t>
            </a:r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1972"/>
            <a:ext cx="2634581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12759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Indsæt agenda overskrift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/>
              <a:t>Indsæt agendapunkt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330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7" y="0"/>
            <a:ext cx="2645627" cy="1489261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Indsæt agenda overskrift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/>
              <a:t>Indsæt agendapunkt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Indsæt titel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emne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/>
              <a:t>Indsæt tekst eller statement I flere linjer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‹#›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67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/>
              <a:t>Indsæt tekst eller statement I flere linjer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791227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tekst eller statement I flere linjer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8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3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0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46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og indsæt baggrundsbillede via fanen INDSÆT / Billeder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tekst eller statement I flere linjer</a:t>
            </a:r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2610387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8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(Billede)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631164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9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(Billede med kant)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6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0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214667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billede-indsættelse (To bokse tekst og billede)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billede-indsættelse (To bokse tekst og billede)</a:t>
            </a:r>
          </a:p>
          <a:p>
            <a:pPr lvl="0"/>
            <a:endParaRPr lang="da-DK" noProof="0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41718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billede-indsættelse (To bokse tekst og billede m kant)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 , brug andet layout til billede-indsættelse (To bokse tekst og billede m kant)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34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0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841693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/>
              <a:t>Indsæt tekst eller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4158829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Indsæt tekst eller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3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147322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999798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2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54805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1235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55573" y="1556793"/>
            <a:ext cx="7296811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2255573" y="6723138"/>
            <a:ext cx="72008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1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2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26374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9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7">
            <a:extLst>
              <a:ext uri="{FF2B5EF4-FFF2-40B4-BE49-F238E27FC236}">
                <a16:creationId xmlns:a16="http://schemas.microsoft.com/office/drawing/2014/main" id="{00A040E5-3FBC-4ADC-9658-1DFB1317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3" y="6054725"/>
            <a:ext cx="15255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KombitShape">
            <a:extLst>
              <a:ext uri="{FF2B5EF4-FFF2-40B4-BE49-F238E27FC236}">
                <a16:creationId xmlns:a16="http://schemas.microsoft.com/office/drawing/2014/main" id="{57F44B92-224B-41E1-B24F-5568F6FC59C5}"/>
              </a:ext>
            </a:extLst>
          </p:cNvPr>
          <p:cNvGrpSpPr/>
          <p:nvPr/>
        </p:nvGrpSpPr>
        <p:grpSpPr>
          <a:xfrm>
            <a:off x="5166000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6" name="Krans 3">
              <a:extLst>
                <a:ext uri="{FF2B5EF4-FFF2-40B4-BE49-F238E27FC236}">
                  <a16:creationId xmlns:a16="http://schemas.microsoft.com/office/drawing/2014/main" id="{84D98C13-66CD-4383-91DB-8C16A6E475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6018990-B339-48E2-9EE1-8865F694FB52}"/>
                </a:ext>
              </a:extLst>
            </p:cNvPr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ktangel 22">
              <a:extLst>
                <a:ext uri="{FF2B5EF4-FFF2-40B4-BE49-F238E27FC236}">
                  <a16:creationId xmlns:a16="http://schemas.microsoft.com/office/drawing/2014/main" id="{1C3D42C3-B5A4-4FCB-B320-2F42D5EE2685}"/>
                </a:ext>
              </a:extLst>
            </p:cNvPr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8947" y="3506348"/>
            <a:ext cx="8973437" cy="720080"/>
          </a:xfrm>
        </p:spPr>
        <p:txBody>
          <a:bodyPr anchor="b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87700" y="4437112"/>
            <a:ext cx="8928992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D567639C-CDAC-41F1-A0B2-FEF3CCDB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257A1B6C-AF66-462B-96F1-1FC627A6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74D58242-8D07-44D8-A9DF-9B3C61F4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279C7C-C312-4231-8BAC-D074AE13C896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62141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649196-BFFE-4270-B6A4-1D522AEC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77E76C-9DC1-4F72-9188-372922C1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224A80D8-8D9A-4A63-B6DC-BCD064BA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FF153-D80C-4F98-9281-4BB54EFF4C0C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96720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573" y="1556793"/>
            <a:ext cx="7296811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255573" y="6723138"/>
            <a:ext cx="72008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0252AA-4A6C-4B82-8887-2BF8E93D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2B8B5B-4743-4BC3-8858-B48636B0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5B1B58DC-9E60-4EA7-9A4D-A83EEB9D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607CF-561F-4DB5-ABBE-5EF2BB08F414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396626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573" y="1556793"/>
            <a:ext cx="7296811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4" name="Pladsholder til tekst 8"/>
          <p:cNvSpPr>
            <a:spLocks noGrp="1"/>
          </p:cNvSpPr>
          <p:nvPr>
            <p:ph type="body" sz="quarter" idx="14"/>
          </p:nvPr>
        </p:nvSpPr>
        <p:spPr>
          <a:xfrm>
            <a:off x="101772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86CA80-3C4A-4A02-8389-F8F01030D8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EB4174-D527-4D2F-81ED-AD93964E54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C5FF1784-2CD7-4B30-9688-FCF479897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D6E3ED-6097-4F42-A973-C1559226F9FE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917809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1F8E5C25-7673-4D73-8E14-40B9BF7D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A6DD384A-B475-4C6E-8812-D4B8410B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5" name="Pladsholder til diasnummer 5">
            <a:extLst>
              <a:ext uri="{FF2B5EF4-FFF2-40B4-BE49-F238E27FC236}">
                <a16:creationId xmlns:a16="http://schemas.microsoft.com/office/drawing/2014/main" id="{3299D118-89E9-4F91-BCBE-FA284022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CEE28-E740-41DC-A6E6-54DECE11FFC6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247634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>
            <a:extLst>
              <a:ext uri="{FF2B5EF4-FFF2-40B4-BE49-F238E27FC236}">
                <a16:creationId xmlns:a16="http://schemas.microsoft.com/office/drawing/2014/main" id="{7C8E062F-1E13-434B-B174-AFE8E6E1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37A2EF6D-10BD-4B64-9C93-789B70E2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8C973E48-415F-499D-98E0-F61AD1E7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15E6-C0B7-47E7-826F-547449362667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488405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/>
          </p:nvPr>
        </p:nvSpPr>
        <p:spPr>
          <a:xfrm>
            <a:off x="0" y="1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540000" rIns="6480000"/>
          <a:lstStyle>
            <a:lvl1pPr algn="l">
              <a:tabLst/>
              <a:defRPr sz="1600" baseline="0"/>
            </a:lvl1pPr>
          </a:lstStyle>
          <a:p>
            <a:pPr lvl="0"/>
            <a:r>
              <a:rPr lang="da-DK" noProof="0" dirty="0"/>
              <a:t>Klik på ikonet for at tilføje et billede</a:t>
            </a:r>
            <a:endParaRPr lang="en-US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6288021" y="468000"/>
            <a:ext cx="5219627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/>
          </p:nvPr>
        </p:nvSpPr>
        <p:spPr>
          <a:xfrm>
            <a:off x="10177200" y="6066000"/>
            <a:ext cx="15048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2">
            <a:extLst>
              <a:ext uri="{FF2B5EF4-FFF2-40B4-BE49-F238E27FC236}">
                <a16:creationId xmlns:a16="http://schemas.microsoft.com/office/drawing/2014/main" id="{4AF3E381-9826-46E5-98A8-3394B81F658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8" name="Pladsholder til sidefod 3">
            <a:extLst>
              <a:ext uri="{FF2B5EF4-FFF2-40B4-BE49-F238E27FC236}">
                <a16:creationId xmlns:a16="http://schemas.microsoft.com/office/drawing/2014/main" id="{9C9040EB-AF22-4074-B661-02FD4005269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9" name="Pladsholder til diasnummer 4">
            <a:extLst>
              <a:ext uri="{FF2B5EF4-FFF2-40B4-BE49-F238E27FC236}">
                <a16:creationId xmlns:a16="http://schemas.microsoft.com/office/drawing/2014/main" id="{025C71B5-10B6-4768-8CCD-1AC3A7DCC8A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8CE187-30D5-4132-B249-07938C1D2248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8449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10177200" y="6063820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55573" y="1556793"/>
            <a:ext cx="7296811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22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0" tIns="1800000" rIns="3240000"/>
          <a:lstStyle>
            <a:lvl1pPr>
              <a:defRPr sz="1600" baseline="0"/>
            </a:lvl1pPr>
          </a:lstStyle>
          <a:p>
            <a:pPr lvl="0"/>
            <a:r>
              <a:rPr lang="da-DK" noProof="0" dirty="0"/>
              <a:t>Klik på ikonet for at tilføje et billede</a:t>
            </a:r>
            <a:endParaRPr lang="en-US" noProof="0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>
          <a:xfrm>
            <a:off x="101772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9">
            <a:extLst>
              <a:ext uri="{FF2B5EF4-FFF2-40B4-BE49-F238E27FC236}">
                <a16:creationId xmlns:a16="http://schemas.microsoft.com/office/drawing/2014/main" id="{196B20CB-0C2F-45DB-8CDF-87E86E26D2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5" name="Pladsholder til sidefod 10">
            <a:extLst>
              <a:ext uri="{FF2B5EF4-FFF2-40B4-BE49-F238E27FC236}">
                <a16:creationId xmlns:a16="http://schemas.microsoft.com/office/drawing/2014/main" id="{6CD3ECBF-0168-4A2B-8D6E-E719853ACB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" name="Pladsholder til slidenummer 11">
            <a:extLst>
              <a:ext uri="{FF2B5EF4-FFF2-40B4-BE49-F238E27FC236}">
                <a16:creationId xmlns:a16="http://schemas.microsoft.com/office/drawing/2014/main" id="{A68741B2-89CB-4C92-9A01-8D013B29B6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88CAC-AB57-4E93-B5E8-520E6AD08102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24781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/>
          </p:nvPr>
        </p:nvSpPr>
        <p:spPr>
          <a:xfrm>
            <a:off x="0" y="3896916"/>
            <a:ext cx="12192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rIns="6480000"/>
          <a:lstStyle>
            <a:lvl1pPr>
              <a:defRPr sz="1600" baseline="0"/>
            </a:lvl1pPr>
          </a:lstStyle>
          <a:p>
            <a:pPr lvl="0"/>
            <a:r>
              <a:rPr lang="da-DK" noProof="0" dirty="0"/>
              <a:t>Klik på ikonet for at tilføje et billede</a:t>
            </a:r>
            <a:endParaRPr lang="en-US" noProof="0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625476" y="1583531"/>
            <a:ext cx="10893424" cy="21515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101736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dato 2">
            <a:extLst>
              <a:ext uri="{FF2B5EF4-FFF2-40B4-BE49-F238E27FC236}">
                <a16:creationId xmlns:a16="http://schemas.microsoft.com/office/drawing/2014/main" id="{6C46C7CE-BD92-475A-BAE4-24D1B8DB599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05BBE2B7-7742-4938-AD67-BA2534C348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11" name="Pladsholder til diasnummer 4">
            <a:extLst>
              <a:ext uri="{FF2B5EF4-FFF2-40B4-BE49-F238E27FC236}">
                <a16:creationId xmlns:a16="http://schemas.microsoft.com/office/drawing/2014/main" id="{C04E1842-AE23-41C5-9510-282ABBDF6C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1F7ECBC-B362-4011-93F3-BF4BB2986F74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077095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576000"/>
            <a:ext cx="6094909" cy="841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/>
          </p:nvPr>
        </p:nvSpPr>
        <p:spPr>
          <a:xfrm>
            <a:off x="6718301" y="0"/>
            <a:ext cx="54737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1440000" rIns="540000"/>
          <a:lstStyle>
            <a:lvl1pPr>
              <a:defRPr sz="1600" baseline="0"/>
            </a:lvl1pPr>
          </a:lstStyle>
          <a:p>
            <a:pPr lvl="0"/>
            <a:r>
              <a:rPr lang="da-DK" noProof="0" dirty="0"/>
              <a:t>Klik på ikonet for at tilføje et billede</a:t>
            </a:r>
            <a:endParaRPr lang="en-US" noProof="0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625477" y="1583532"/>
            <a:ext cx="5758556" cy="410403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101772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dato 2">
            <a:extLst>
              <a:ext uri="{FF2B5EF4-FFF2-40B4-BE49-F238E27FC236}">
                <a16:creationId xmlns:a16="http://schemas.microsoft.com/office/drawing/2014/main" id="{BE2B2B2B-CEA6-4C34-8269-6CBBA23AB5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8" name="Pladsholder til sidefod 3">
            <a:extLst>
              <a:ext uri="{FF2B5EF4-FFF2-40B4-BE49-F238E27FC236}">
                <a16:creationId xmlns:a16="http://schemas.microsoft.com/office/drawing/2014/main" id="{8C4C7EFD-5BAA-489C-844C-90621D8CBF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11" name="Pladsholder til diasnummer 4">
            <a:extLst>
              <a:ext uri="{FF2B5EF4-FFF2-40B4-BE49-F238E27FC236}">
                <a16:creationId xmlns:a16="http://schemas.microsoft.com/office/drawing/2014/main" id="{260CDD42-E873-41CC-BDBD-79A3F95B87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0C4D236-830A-4C11-8AF0-423AB5CD7771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66464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/>
          </p:nvPr>
        </p:nvSpPr>
        <p:spPr>
          <a:xfrm>
            <a:off x="6240000" y="1587501"/>
            <a:ext cx="528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800000" tIns="1100000" rIns="800000"/>
          <a:lstStyle>
            <a:lvl1pPr>
              <a:defRPr sz="1600" baseline="0"/>
            </a:lvl1pPr>
          </a:lstStyle>
          <a:p>
            <a:pPr lvl="0"/>
            <a:r>
              <a:rPr lang="da-DK" noProof="0" dirty="0"/>
              <a:t>Klik på ikonet for at tilføje et billede</a:t>
            </a:r>
            <a:endParaRPr lang="en-US" noProof="0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/>
          </p:nvPr>
        </p:nvSpPr>
        <p:spPr>
          <a:xfrm>
            <a:off x="623392" y="1581151"/>
            <a:ext cx="5280587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800000" tIns="1100000" rIns="80000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pPr lvl="0"/>
            <a:r>
              <a:rPr lang="da-DK" noProof="0" dirty="0"/>
              <a:t>Klik på ikonet for at tilføje et billede</a:t>
            </a:r>
            <a:endParaRPr lang="en-US" noProof="0" dirty="0"/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1E495B6A-B2AA-4382-B9F9-D6B64CABDA7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5F66957B-33F0-4A4A-9446-E4DB787AB6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1A935571-75FA-4953-8A58-A161781859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18A3494-E0C4-4C52-880C-3648ACE3F551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57607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540000" rIns="648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6288021" y="468000"/>
            <a:ext cx="5219627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10177200" y="6066000"/>
            <a:ext cx="15048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903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0" tIns="1800000" rIns="32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01772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9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6"/>
            <a:ext cx="12192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6480000" anchor="ctr" anchorCtr="0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625476" y="1583531"/>
            <a:ext cx="10893424" cy="21515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101736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47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1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3391" y="576000"/>
            <a:ext cx="10896607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999" y="1584001"/>
            <a:ext cx="10895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04000" y="6215560"/>
            <a:ext cx="86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57422" y="6214350"/>
            <a:ext cx="5902577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5589" y="6215923"/>
            <a:ext cx="477857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00" y="6065427"/>
            <a:ext cx="1512000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9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>
            <a:extLst>
              <a:ext uri="{FF2B5EF4-FFF2-40B4-BE49-F238E27FC236}">
                <a16:creationId xmlns:a16="http://schemas.microsoft.com/office/drawing/2014/main" id="{BD1C0171-3204-48EA-9D9A-FAE6F875A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576263"/>
            <a:ext cx="10896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5FD0385-A259-466F-BB08-ED1B5061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584325"/>
            <a:ext cx="10896600" cy="41052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42B6A3-53A1-4906-89AE-78D5B24D9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3313" y="6215063"/>
            <a:ext cx="865187" cy="3603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E53F87-1826-426A-8261-9FB1DC3B9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7425" y="6215063"/>
            <a:ext cx="5902325" cy="358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DC547B1F-DF65-4E6A-B029-A9ABFFD5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475" y="6216650"/>
            <a:ext cx="477838" cy="3587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eaLnBrk="1" hangingPunct="1">
              <a:lnSpc>
                <a:spcPts val="1300"/>
              </a:lnSpc>
              <a:defRPr sz="1000" b="1">
                <a:latin typeface="Trebuchet MS" panose="020B0603020202020204" pitchFamily="34" charset="0"/>
              </a:defRPr>
            </a:lvl1pPr>
          </a:lstStyle>
          <a:p>
            <a:fld id="{1D536BCF-E6CA-4828-996A-92340A4BDF92}" type="slidenum">
              <a:rPr lang="en-US" altLang="da-DK"/>
              <a:pPr/>
              <a:t>‹#›</a:t>
            </a:fld>
            <a:endParaRPr lang="en-US" altLang="da-DK"/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422F3C8D-1880-46AE-9F37-B949007A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3" y="6065838"/>
            <a:ext cx="15113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47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79388" indent="-179388" algn="l" defTabSz="35877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898525" indent="-179388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18" Type="http://schemas.openxmlformats.org/officeDocument/2006/relationships/image" Target="../media/image82.png"/><Relationship Id="rId3" Type="http://schemas.openxmlformats.org/officeDocument/2006/relationships/image" Target="../media/image67.svg"/><Relationship Id="rId21" Type="http://schemas.openxmlformats.org/officeDocument/2006/relationships/image" Target="../media/image85.svg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17" Type="http://schemas.openxmlformats.org/officeDocument/2006/relationships/image" Target="../media/image81.sv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5" Type="http://schemas.openxmlformats.org/officeDocument/2006/relationships/image" Target="../media/image79.svg"/><Relationship Id="rId10" Type="http://schemas.openxmlformats.org/officeDocument/2006/relationships/image" Target="../media/image74.png"/><Relationship Id="rId19" Type="http://schemas.openxmlformats.org/officeDocument/2006/relationships/image" Target="../media/image83.svg"/><Relationship Id="rId4" Type="http://schemas.openxmlformats.org/officeDocument/2006/relationships/image" Target="../media/image68.png"/><Relationship Id="rId9" Type="http://schemas.openxmlformats.org/officeDocument/2006/relationships/image" Target="../media/image73.sv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85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101.sv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flis@kombit.dk" TargetMode="External"/><Relationship Id="rId2" Type="http://schemas.openxmlformats.org/officeDocument/2006/relationships/hyperlink" Target="https://digitaliseringskataloget.dk/integration/sf5502?version=1.0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9.jpg"/><Relationship Id="rId5" Type="http://schemas.openxmlformats.org/officeDocument/2006/relationships/hyperlink" Target="https://share-komm.kombit.dk/P0006/Documents/Lemvig%20Ydelsesrefusion.pdf?d=w4c31a3541951436b800f4f752795b433" TargetMode="External"/><Relationship Id="rId4" Type="http://schemas.openxmlformats.org/officeDocument/2006/relationships/hyperlink" Target="https://share-komm.kombit.dk/P0006/Documents/FLIS%20-%20s%C3%A5dan%20kommer%20du%20i%20gang.pdf?d=we2d6e4b803174bddb5b9c2318693cb8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mmer.com/ydelsesrefusion" TargetMode="External"/><Relationship Id="rId3" Type="http://schemas.openxmlformats.org/officeDocument/2006/relationships/image" Target="../media/image116.jpg"/><Relationship Id="rId7" Type="http://schemas.openxmlformats.org/officeDocument/2006/relationships/hyperlink" Target="https://share-komm.kombit.dk/P122/Delte%20dokumenter/Forms/Informationsmder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-komm.kombit.dk/P122/" TargetMode="External"/><Relationship Id="rId5" Type="http://schemas.openxmlformats.org/officeDocument/2006/relationships/hyperlink" Target="https://kombit.dk/ydelsesrefusion" TargetMode="External"/><Relationship Id="rId4" Type="http://schemas.openxmlformats.org/officeDocument/2006/relationships/hyperlink" Target="mailto:ydelsesrefusion@kombit.dk" TargetMode="External"/><Relationship Id="rId9" Type="http://schemas.openxmlformats.org/officeDocument/2006/relationships/hyperlink" Target="https://ydelsesrefusion.dk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XZb1GNC1p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6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49.svg"/><Relationship Id="rId5" Type="http://schemas.openxmlformats.org/officeDocument/2006/relationships/image" Target="../media/image6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6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VELKOMMEN TIL YR-WEBINAR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r>
              <a:rPr lang="da-DK" sz="2400" dirty="0"/>
              <a:t>Den 1. marts 2023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8792007-EAC1-4211-8806-C41D2966B65E}"/>
              </a:ext>
            </a:extLst>
          </p:cNvPr>
          <p:cNvGrpSpPr/>
          <p:nvPr/>
        </p:nvGrpSpPr>
        <p:grpSpPr>
          <a:xfrm>
            <a:off x="7932520" y="1914433"/>
            <a:ext cx="1782576" cy="1632094"/>
            <a:chOff x="9040099" y="4960681"/>
            <a:chExt cx="2168273" cy="1950074"/>
          </a:xfrm>
          <a:solidFill>
            <a:srgbClr val="43695B"/>
          </a:solidFill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B0E3042-5EE8-4DF8-85A7-6FB7F12FF09A}"/>
                </a:ext>
              </a:extLst>
            </p:cNvPr>
            <p:cNvSpPr/>
            <p:nvPr/>
          </p:nvSpPr>
          <p:spPr>
            <a:xfrm>
              <a:off x="9040099" y="4960681"/>
              <a:ext cx="2168273" cy="195007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615242EC-AE80-4C74-B5DC-AE89D0802A53}"/>
                </a:ext>
              </a:extLst>
            </p:cNvPr>
            <p:cNvSpPr/>
            <p:nvPr/>
          </p:nvSpPr>
          <p:spPr>
            <a:xfrm>
              <a:off x="9260265" y="5374338"/>
              <a:ext cx="1577592" cy="9929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Stil spørgsmål i chatten</a:t>
              </a:r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1B6CDE45-CFF3-4136-9E7E-E88573729061}"/>
              </a:ext>
            </a:extLst>
          </p:cNvPr>
          <p:cNvSpPr/>
          <p:nvPr/>
        </p:nvSpPr>
        <p:spPr>
          <a:xfrm>
            <a:off x="9778101" y="2558168"/>
            <a:ext cx="1697514" cy="1491067"/>
          </a:xfrm>
          <a:prstGeom prst="ellipse">
            <a:avLst/>
          </a:prstGeom>
          <a:solidFill>
            <a:srgbClr val="4369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dirty="0">
                <a:latin typeface="Trebuchet MS" panose="020B0603020202020204" pitchFamily="34" charset="0"/>
              </a:rPr>
              <a:t>Vi optager mødet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DDCB9AF-13E8-4906-810A-3B02308AD45B}"/>
              </a:ext>
            </a:extLst>
          </p:cNvPr>
          <p:cNvGrpSpPr/>
          <p:nvPr/>
        </p:nvGrpSpPr>
        <p:grpSpPr>
          <a:xfrm>
            <a:off x="9303546" y="980728"/>
            <a:ext cx="1782575" cy="1632093"/>
            <a:chOff x="8588297" y="3193928"/>
            <a:chExt cx="2609385" cy="2588736"/>
          </a:xfrm>
          <a:solidFill>
            <a:srgbClr val="43695B"/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A081B1E-77A3-45B9-9E81-B51AB7445763}"/>
                </a:ext>
              </a:extLst>
            </p:cNvPr>
            <p:cNvSpPr/>
            <p:nvPr/>
          </p:nvSpPr>
          <p:spPr>
            <a:xfrm>
              <a:off x="8588297" y="3193928"/>
              <a:ext cx="2609385" cy="2588736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Grafik 9" descr="Radiomikrofon">
              <a:extLst>
                <a:ext uri="{FF2B5EF4-FFF2-40B4-BE49-F238E27FC236}">
                  <a16:creationId xmlns:a16="http://schemas.microsoft.com/office/drawing/2014/main" id="{65FB1D0E-E36C-44AE-BAAF-306639DB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13152" y="4469386"/>
              <a:ext cx="959673" cy="959673"/>
            </a:xfrm>
            <a:prstGeom prst="rect">
              <a:avLst/>
            </a:prstGeom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F22F1B89-CADA-46B6-B2F3-8A90D278F3AE}"/>
                </a:ext>
              </a:extLst>
            </p:cNvPr>
            <p:cNvSpPr/>
            <p:nvPr/>
          </p:nvSpPr>
          <p:spPr>
            <a:xfrm>
              <a:off x="9146699" y="3573499"/>
              <a:ext cx="1492574" cy="9275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Sluk din mikrofon</a:t>
              </a:r>
              <a:endParaRPr lang="da-DK" sz="16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05402DDF-7EDA-471A-AEEA-3433B6618553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7" y="4657766"/>
              <a:ext cx="680503" cy="53783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20432ACE-FC7B-4A0E-B266-A427F0BF6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2737" y="4657766"/>
              <a:ext cx="680503" cy="53783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789388DB-D2C2-49F7-A111-EEFCBA2A58D6}"/>
              </a:ext>
            </a:extLst>
          </p:cNvPr>
          <p:cNvGrpSpPr/>
          <p:nvPr/>
        </p:nvGrpSpPr>
        <p:grpSpPr>
          <a:xfrm>
            <a:off x="8388401" y="3410381"/>
            <a:ext cx="1782576" cy="1632094"/>
            <a:chOff x="9040099" y="4960681"/>
            <a:chExt cx="2168273" cy="1950074"/>
          </a:xfrm>
          <a:solidFill>
            <a:srgbClr val="43695B"/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81ADE02-6334-4FA7-937B-B9E1E5D9EF90}"/>
                </a:ext>
              </a:extLst>
            </p:cNvPr>
            <p:cNvSpPr/>
            <p:nvPr/>
          </p:nvSpPr>
          <p:spPr>
            <a:xfrm>
              <a:off x="9040099" y="4960681"/>
              <a:ext cx="2168273" cy="195007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CD89946B-E64C-4C8B-B716-38472C43F3E4}"/>
                </a:ext>
              </a:extLst>
            </p:cNvPr>
            <p:cNvSpPr/>
            <p:nvPr/>
          </p:nvSpPr>
          <p:spPr>
            <a:xfrm>
              <a:off x="9569715" y="5206878"/>
              <a:ext cx="1197132" cy="6987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da-DK" sz="1600" dirty="0">
                  <a:solidFill>
                    <a:schemeClr val="bg1"/>
                  </a:solidFill>
                </a:rPr>
                <a:t>Sluk dit kamera</a:t>
              </a:r>
            </a:p>
          </p:txBody>
        </p:sp>
      </p:grpSp>
      <p:pic>
        <p:nvPicPr>
          <p:cNvPr id="20" name="Grafik 19" descr="Webkamera med massiv udfyldning">
            <a:extLst>
              <a:ext uri="{FF2B5EF4-FFF2-40B4-BE49-F238E27FC236}">
                <a16:creationId xmlns:a16="http://schemas.microsoft.com/office/drawing/2014/main" id="{AE0F6888-A48B-4E5A-AE64-466961DD0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5096" y="4031697"/>
            <a:ext cx="914400" cy="914400"/>
          </a:xfrm>
          <a:prstGeom prst="rect">
            <a:avLst/>
          </a:prstGeom>
        </p:spPr>
      </p:pic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A567AE3F-1461-122D-E99F-F7677BF65708}"/>
              </a:ext>
            </a:extLst>
          </p:cNvPr>
          <p:cNvCxnSpPr>
            <a:cxnSpLocks/>
          </p:cNvCxnSpPr>
          <p:nvPr/>
        </p:nvCxnSpPr>
        <p:spPr>
          <a:xfrm>
            <a:off x="9026013" y="4142998"/>
            <a:ext cx="575017" cy="588228"/>
          </a:xfrm>
          <a:prstGeom prst="line">
            <a:avLst/>
          </a:prstGeom>
          <a:solidFill>
            <a:srgbClr val="8E2C48"/>
          </a:solidFill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540DBBDA-4554-6F43-DBFF-6F18390EAD1B}"/>
              </a:ext>
            </a:extLst>
          </p:cNvPr>
          <p:cNvCxnSpPr>
            <a:cxnSpLocks/>
          </p:cNvCxnSpPr>
          <p:nvPr/>
        </p:nvCxnSpPr>
        <p:spPr>
          <a:xfrm flipV="1">
            <a:off x="9026013" y="4123692"/>
            <a:ext cx="575017" cy="580082"/>
          </a:xfrm>
          <a:prstGeom prst="line">
            <a:avLst/>
          </a:prstGeom>
          <a:solidFill>
            <a:srgbClr val="8E2C48"/>
          </a:solidFill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9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55E48-9AEB-4EFB-B38E-A40640FE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Problemer med kildedata og observationer i data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DE78AAF-3592-4118-A8D6-CF830FD1ADB6}"/>
              </a:ext>
            </a:extLst>
          </p:cNvPr>
          <p:cNvSpPr/>
          <p:nvPr/>
        </p:nvSpPr>
        <p:spPr>
          <a:xfrm>
            <a:off x="2388310" y="1286702"/>
            <a:ext cx="7415377" cy="5272007"/>
          </a:xfrm>
          <a:prstGeom prst="rect">
            <a:avLst/>
          </a:prstGeom>
          <a:solidFill>
            <a:srgbClr val="43695B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B31B069-284C-42DD-8CE5-F5939E7918C2}"/>
              </a:ext>
            </a:extLst>
          </p:cNvPr>
          <p:cNvSpPr txBox="1"/>
          <p:nvPr/>
        </p:nvSpPr>
        <p:spPr>
          <a:xfrm>
            <a:off x="4450693" y="1497586"/>
            <a:ext cx="3290613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da-DK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EED4E4F7-E1D1-4101-BDA8-37E9CAC3E5CD}"/>
              </a:ext>
            </a:extLst>
          </p:cNvPr>
          <p:cNvGrpSpPr/>
          <p:nvPr/>
        </p:nvGrpSpPr>
        <p:grpSpPr>
          <a:xfrm>
            <a:off x="2696826" y="2299998"/>
            <a:ext cx="6749733" cy="1023413"/>
            <a:chOff x="2696826" y="2299998"/>
            <a:chExt cx="6749733" cy="1023413"/>
          </a:xfrm>
        </p:grpSpPr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6F49F843-A2CC-44BD-85C3-CA9B3E8FCDE4}"/>
                </a:ext>
              </a:extLst>
            </p:cNvPr>
            <p:cNvSpPr txBox="1"/>
            <p:nvPr/>
          </p:nvSpPr>
          <p:spPr>
            <a:xfrm>
              <a:off x="2696826" y="2299998"/>
              <a:ext cx="6749733" cy="100085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Kildedata: Fejl i de fremsendte data vedr.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finansieringskommuner</a:t>
              </a:r>
            </a:p>
          </p:txBody>
        </p:sp>
        <p:pic>
          <p:nvPicPr>
            <p:cNvPr id="17" name="Grafik 16" descr="Mønter">
              <a:extLst>
                <a:ext uri="{FF2B5EF4-FFF2-40B4-BE49-F238E27FC236}">
                  <a16:creationId xmlns:a16="http://schemas.microsoft.com/office/drawing/2014/main" id="{5A2F4364-8D64-4F5C-8E3D-8B088DBB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719541" y="2800427"/>
              <a:ext cx="337494" cy="337494"/>
            </a:xfrm>
            <a:prstGeom prst="rect">
              <a:avLst/>
            </a:prstGeom>
          </p:spPr>
        </p:pic>
        <p:pic>
          <p:nvPicPr>
            <p:cNvPr id="19" name="Grafik 18" descr="Skolebygning">
              <a:extLst>
                <a:ext uri="{FF2B5EF4-FFF2-40B4-BE49-F238E27FC236}">
                  <a16:creationId xmlns:a16="http://schemas.microsoft.com/office/drawing/2014/main" id="{10387E81-92C0-4CDF-9E8B-FA5E95177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734311" y="2322552"/>
              <a:ext cx="1000859" cy="1000859"/>
            </a:xfrm>
            <a:prstGeom prst="rect">
              <a:avLst/>
            </a:prstGeom>
          </p:spPr>
        </p:pic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949E5547-7EA9-4DB9-9920-23B3BA1DF957}"/>
              </a:ext>
            </a:extLst>
          </p:cNvPr>
          <p:cNvGrpSpPr/>
          <p:nvPr/>
        </p:nvGrpSpPr>
        <p:grpSpPr>
          <a:xfrm>
            <a:off x="2696826" y="3696377"/>
            <a:ext cx="6749733" cy="1000800"/>
            <a:chOff x="2696826" y="3696377"/>
            <a:chExt cx="6749733" cy="1000800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AF0A3F51-ABA5-4C4A-A03D-DCFE75B144A3}"/>
                </a:ext>
              </a:extLst>
            </p:cNvPr>
            <p:cNvSpPr txBox="1"/>
            <p:nvPr/>
          </p:nvSpPr>
          <p:spPr>
            <a:xfrm>
              <a:off x="2696826" y="3696377"/>
              <a:ext cx="6749733" cy="1000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Kildedata: </a:t>
              </a:r>
              <a:r>
                <a:rPr lang="da-DK" sz="1600" b="1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STAR/</a:t>
              </a:r>
              <a:r>
                <a:rPr lang="da-DK" sz="1600" b="1" kern="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Visma</a:t>
              </a:r>
              <a:r>
                <a:rPr lang="da-DK" sz="1600" b="1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-f</a:t>
              </a:r>
              <a:r>
                <a:rPr kumimoji="0" lang="da-DK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ejl</a:t>
              </a: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 (dagpengedata) </a:t>
              </a:r>
            </a:p>
          </p:txBody>
        </p:sp>
        <p:pic>
          <p:nvPicPr>
            <p:cNvPr id="23" name="Grafik 22" descr="Tandhjul">
              <a:extLst>
                <a:ext uri="{FF2B5EF4-FFF2-40B4-BE49-F238E27FC236}">
                  <a16:creationId xmlns:a16="http://schemas.microsoft.com/office/drawing/2014/main" id="{9D8DF660-5876-45BA-A44F-60649C58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rot="20874021">
              <a:off x="7790706" y="3867350"/>
              <a:ext cx="658852" cy="658852"/>
            </a:xfrm>
            <a:prstGeom prst="rect">
              <a:avLst/>
            </a:prstGeom>
          </p:spPr>
        </p:pic>
        <p:sp>
          <p:nvSpPr>
            <p:cNvPr id="24" name="Pil: højre 23">
              <a:extLst>
                <a:ext uri="{FF2B5EF4-FFF2-40B4-BE49-F238E27FC236}">
                  <a16:creationId xmlns:a16="http://schemas.microsoft.com/office/drawing/2014/main" id="{B38703E0-923A-48D0-A89B-CC2EA516A5EF}"/>
                </a:ext>
              </a:extLst>
            </p:cNvPr>
            <p:cNvSpPr/>
            <p:nvPr/>
          </p:nvSpPr>
          <p:spPr>
            <a:xfrm>
              <a:off x="7412471" y="4009434"/>
              <a:ext cx="360733" cy="38823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Grafik 24" descr="Bullseye">
              <a:extLst>
                <a:ext uri="{FF2B5EF4-FFF2-40B4-BE49-F238E27FC236}">
                  <a16:creationId xmlns:a16="http://schemas.microsoft.com/office/drawing/2014/main" id="{478FA8AA-47C0-471D-9CBB-917E9BD0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648966" y="3867304"/>
              <a:ext cx="708320" cy="708320"/>
            </a:xfrm>
            <a:prstGeom prst="rect">
              <a:avLst/>
            </a:prstGeom>
          </p:spPr>
        </p:pic>
        <p:pic>
          <p:nvPicPr>
            <p:cNvPr id="26" name="Grafik 25" descr="Enkelt tandhjul">
              <a:extLst>
                <a:ext uri="{FF2B5EF4-FFF2-40B4-BE49-F238E27FC236}">
                  <a16:creationId xmlns:a16="http://schemas.microsoft.com/office/drawing/2014/main" id="{69D1CAE4-AED2-49ED-8DF7-D662237C0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 rot="1134063">
              <a:off x="8199842" y="4068371"/>
              <a:ext cx="436545" cy="436545"/>
            </a:xfrm>
            <a:prstGeom prst="rect">
              <a:avLst/>
            </a:prstGeom>
          </p:spPr>
        </p:pic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D3CABC3A-19D9-4A5F-8EDB-4DFC1AF6A7B9}"/>
              </a:ext>
            </a:extLst>
          </p:cNvPr>
          <p:cNvGrpSpPr/>
          <p:nvPr/>
        </p:nvGrpSpPr>
        <p:grpSpPr>
          <a:xfrm>
            <a:off x="2696826" y="5088817"/>
            <a:ext cx="6749733" cy="1029559"/>
            <a:chOff x="2696826" y="5088817"/>
            <a:chExt cx="6749733" cy="1029559"/>
          </a:xfrm>
        </p:grpSpPr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94E6725F-1CB3-46E1-AB78-719D2128FCBE}"/>
                </a:ext>
              </a:extLst>
            </p:cNvPr>
            <p:cNvGrpSpPr/>
            <p:nvPr/>
          </p:nvGrpSpPr>
          <p:grpSpPr>
            <a:xfrm>
              <a:off x="2696826" y="5088817"/>
              <a:ext cx="6749733" cy="1029559"/>
              <a:chOff x="2696826" y="5088817"/>
              <a:chExt cx="6749733" cy="1029559"/>
            </a:xfrm>
          </p:grpSpPr>
          <p:sp>
            <p:nvSpPr>
              <p:cNvPr id="32" name="Tekstfelt 31">
                <a:extLst>
                  <a:ext uri="{FF2B5EF4-FFF2-40B4-BE49-F238E27FC236}">
                    <a16:creationId xmlns:a16="http://schemas.microsoft.com/office/drawing/2014/main" id="{A0817914-750C-4C50-86A7-4AD93D119563}"/>
                  </a:ext>
                </a:extLst>
              </p:cNvPr>
              <p:cNvSpPr txBox="1"/>
              <p:nvPr/>
            </p:nvSpPr>
            <p:spPr>
              <a:xfrm>
                <a:off x="2696826" y="5092696"/>
                <a:ext cx="6749733" cy="1000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2880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Observationer i data</a:t>
                </a:r>
              </a:p>
            </p:txBody>
          </p:sp>
          <p:pic>
            <p:nvPicPr>
              <p:cNvPr id="14" name="Grafik 13" descr="Forstørrelsesglas">
                <a:extLst>
                  <a:ext uri="{FF2B5EF4-FFF2-40B4-BE49-F238E27FC236}">
                    <a16:creationId xmlns:a16="http://schemas.microsoft.com/office/drawing/2014/main" id="{ED74C5D2-A12A-4E1F-AD0B-08DFEE327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530297" y="5199146"/>
                <a:ext cx="822215" cy="822215"/>
              </a:xfrm>
              <a:prstGeom prst="rect">
                <a:avLst/>
              </a:prstGeom>
            </p:spPr>
          </p:pic>
          <p:pic>
            <p:nvPicPr>
              <p:cNvPr id="31" name="Grafik 30" descr="Puslespilsbrikker">
                <a:extLst>
                  <a:ext uri="{FF2B5EF4-FFF2-40B4-BE49-F238E27FC236}">
                    <a16:creationId xmlns:a16="http://schemas.microsoft.com/office/drawing/2014/main" id="{99457E23-5CF4-4CC1-BE7C-9ECBBE03B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427349" y="5088817"/>
                <a:ext cx="953545" cy="953545"/>
              </a:xfrm>
              <a:prstGeom prst="rect">
                <a:avLst/>
              </a:prstGeom>
            </p:spPr>
          </p:pic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3BC50591-FC1C-4C3D-847E-D55974FB1722}"/>
                  </a:ext>
                </a:extLst>
              </p:cNvPr>
              <p:cNvGrpSpPr/>
              <p:nvPr/>
            </p:nvGrpSpPr>
            <p:grpSpPr>
              <a:xfrm>
                <a:off x="6555897" y="5143976"/>
                <a:ext cx="974400" cy="974400"/>
                <a:chOff x="252232" y="4899627"/>
                <a:chExt cx="1092269" cy="1092269"/>
              </a:xfrm>
            </p:grpSpPr>
            <p:pic>
              <p:nvPicPr>
                <p:cNvPr id="10" name="Grafik 9" descr="Opadgående tendens">
                  <a:extLst>
                    <a:ext uri="{FF2B5EF4-FFF2-40B4-BE49-F238E27FC236}">
                      <a16:creationId xmlns:a16="http://schemas.microsoft.com/office/drawing/2014/main" id="{1E580154-BD4C-4EAD-BA6B-C71E0AA893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>
                <a:xfrm>
                  <a:off x="568910" y="5133171"/>
                  <a:ext cx="434593" cy="434593"/>
                </a:xfrm>
                <a:prstGeom prst="rect">
                  <a:avLst/>
                </a:prstGeom>
              </p:spPr>
            </p:pic>
            <p:pic>
              <p:nvPicPr>
                <p:cNvPr id="43" name="Grafik 42" descr="Projektorskærm">
                  <a:extLst>
                    <a:ext uri="{FF2B5EF4-FFF2-40B4-BE49-F238E27FC236}">
                      <a16:creationId xmlns:a16="http://schemas.microsoft.com/office/drawing/2014/main" id="{E1C8780F-2EC5-4402-B1FD-85276B4E83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232" y="4899627"/>
                  <a:ext cx="1092269" cy="109226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Grafik 46" descr="Udråbstegn">
              <a:extLst>
                <a:ext uri="{FF2B5EF4-FFF2-40B4-BE49-F238E27FC236}">
                  <a16:creationId xmlns:a16="http://schemas.microsoft.com/office/drawing/2014/main" id="{29E1A267-F2B0-4410-8AFC-FFB5B8B7C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689295" y="5360414"/>
              <a:ext cx="343744" cy="343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6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4D193-C638-49C1-9FD7-582AB5BC6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8" y="3506788"/>
            <a:ext cx="897255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2800" dirty="0"/>
              <a:t>YR – halvårlige brugertilfredshedsundersøgelser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97998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2">
            <a:extLst>
              <a:ext uri="{FF2B5EF4-FFF2-40B4-BE49-F238E27FC236}">
                <a16:creationId xmlns:a16="http://schemas.microsoft.com/office/drawing/2014/main" id="{9055604B-869F-4479-B61C-86F9A0076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800" dirty="0"/>
              <a:t>Besvarelser fra 65 kommuner (57 i juni 2022) 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E94D9464-61D7-493C-BB70-61244B11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0272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kstfelt 1">
            <a:extLst>
              <a:ext uri="{FF2B5EF4-FFF2-40B4-BE49-F238E27FC236}">
                <a16:creationId xmlns:a16="http://schemas.microsoft.com/office/drawing/2014/main" id="{36625BEC-7C66-4915-9AFF-29CA23D7D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288" y="3429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(66)</a:t>
            </a:r>
          </a:p>
        </p:txBody>
      </p:sp>
    </p:spTree>
    <p:extLst>
      <p:ext uri="{BB962C8B-B14F-4D97-AF65-F5344CB8AC3E}">
        <p14:creationId xmlns:p14="http://schemas.microsoft.com/office/powerpoint/2010/main" val="345580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9265727-68B4-4856-9146-5B85792C0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dirty="0" err="1">
                <a:latin typeface="Verdana" panose="020B0604030504040204" pitchFamily="34" charset="0"/>
              </a:rPr>
              <a:t>Hvad</a:t>
            </a:r>
            <a:r>
              <a:rPr lang="en-US" altLang="da-DK" sz="2800" dirty="0">
                <a:latin typeface="Verdana" panose="020B0604030504040204" pitchFamily="34" charset="0"/>
              </a:rPr>
              <a:t> er din </a:t>
            </a:r>
            <a:r>
              <a:rPr lang="en-US" altLang="da-DK" sz="2800" dirty="0" err="1">
                <a:latin typeface="Verdana" panose="020B0604030504040204" pitchFamily="34" charset="0"/>
              </a:rPr>
              <a:t>rolle</a:t>
            </a:r>
            <a:r>
              <a:rPr lang="en-US" altLang="da-DK" sz="2800" dirty="0">
                <a:latin typeface="Verdana" panose="020B0604030504040204" pitchFamily="34" charset="0"/>
              </a:rPr>
              <a:t> i forhold </a:t>
            </a:r>
            <a:r>
              <a:rPr lang="en-US" altLang="da-DK" sz="2800" dirty="0" err="1">
                <a:latin typeface="Verdana" panose="020B0604030504040204" pitchFamily="34" charset="0"/>
              </a:rPr>
              <a:t>til</a:t>
            </a:r>
            <a:r>
              <a:rPr lang="en-US" altLang="da-DK" sz="2800" dirty="0">
                <a:latin typeface="Verdana" panose="020B0604030504040204" pitchFamily="34" charset="0"/>
              </a:rPr>
              <a:t> YR?</a:t>
            </a:r>
            <a:br>
              <a:rPr lang="en-US" altLang="da-DK" sz="2800" dirty="0">
                <a:latin typeface="Verdana" panose="020B0604030504040204" pitchFamily="34" charset="0"/>
              </a:rPr>
            </a:br>
            <a:r>
              <a:rPr lang="en-US" altLang="da-DK" sz="2800" dirty="0">
                <a:latin typeface="Verdana" panose="020B0604030504040204" pitchFamily="34" charset="0"/>
              </a:rPr>
              <a:t>(</a:t>
            </a:r>
            <a:r>
              <a:rPr lang="en-US" altLang="da-DK" sz="2800" dirty="0" err="1">
                <a:latin typeface="Verdana" panose="020B0604030504040204" pitchFamily="34" charset="0"/>
              </a:rPr>
              <a:t>mulighed</a:t>
            </a:r>
            <a:r>
              <a:rPr lang="en-US" altLang="da-DK" sz="2800" dirty="0">
                <a:latin typeface="Verdana" panose="020B0604030504040204" pitchFamily="34" charset="0"/>
              </a:rPr>
              <a:t> for </a:t>
            </a:r>
            <a:r>
              <a:rPr lang="en-US" altLang="da-DK" sz="2800" dirty="0" err="1">
                <a:latin typeface="Verdana" panose="020B0604030504040204" pitchFamily="34" charset="0"/>
              </a:rPr>
              <a:t>flere</a:t>
            </a:r>
            <a:r>
              <a:rPr lang="en-US" altLang="da-DK" sz="2800" dirty="0">
                <a:latin typeface="Verdana" panose="020B0604030504040204" pitchFamily="34" charset="0"/>
              </a:rPr>
              <a:t> </a:t>
            </a:r>
            <a:r>
              <a:rPr lang="en-US" altLang="da-DK" sz="2800" dirty="0" err="1">
                <a:latin typeface="Verdana" panose="020B0604030504040204" pitchFamily="34" charset="0"/>
              </a:rPr>
              <a:t>svar</a:t>
            </a:r>
            <a:r>
              <a:rPr lang="en-US" altLang="da-DK" sz="2800" dirty="0">
                <a:latin typeface="Verdana" panose="020B0604030504040204" pitchFamily="34" charset="0"/>
              </a:rPr>
              <a:t>)</a:t>
            </a:r>
            <a:br>
              <a:rPr lang="en-US" altLang="da-DK" dirty="0"/>
            </a:br>
            <a:endParaRPr lang="da-DK" altLang="da-DK" dirty="0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9768DE69-7A52-4576-8AE7-6851EE8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1" y="2260107"/>
            <a:ext cx="104155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1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E14F011B-7A13-40FF-87B8-CFEF61CF5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dirty="0" err="1"/>
              <a:t>Hvordan</a:t>
            </a:r>
            <a:r>
              <a:rPr lang="en-US" altLang="da-DK" sz="2800" dirty="0"/>
              <a:t> </a:t>
            </a:r>
            <a:r>
              <a:rPr lang="en-US" altLang="da-DK" sz="2800" dirty="0" err="1"/>
              <a:t>arbejder</a:t>
            </a:r>
            <a:r>
              <a:rPr lang="en-US" altLang="da-DK" sz="2800" dirty="0"/>
              <a:t> din </a:t>
            </a:r>
            <a:r>
              <a:rPr lang="en-US" altLang="da-DK" sz="2800" dirty="0" err="1"/>
              <a:t>kommune</a:t>
            </a:r>
            <a:r>
              <a:rPr lang="en-US" altLang="da-DK" sz="2800" dirty="0"/>
              <a:t> med data </a:t>
            </a:r>
            <a:r>
              <a:rPr lang="en-US" altLang="da-DK" sz="2800" dirty="0" err="1"/>
              <a:t>fra</a:t>
            </a:r>
            <a:r>
              <a:rPr lang="en-US" altLang="da-DK" sz="2800" dirty="0"/>
              <a:t> Ydelsesrefusion? (</a:t>
            </a:r>
            <a:r>
              <a:rPr lang="en-US" altLang="da-DK" sz="2800" dirty="0" err="1"/>
              <a:t>mulighed</a:t>
            </a:r>
            <a:r>
              <a:rPr lang="en-US" altLang="da-DK" sz="2800" dirty="0"/>
              <a:t> for </a:t>
            </a:r>
            <a:r>
              <a:rPr lang="en-US" altLang="da-DK" sz="2800" dirty="0" err="1"/>
              <a:t>flere</a:t>
            </a:r>
            <a:r>
              <a:rPr lang="en-US" altLang="da-DK" sz="2800" dirty="0"/>
              <a:t> </a:t>
            </a:r>
            <a:r>
              <a:rPr lang="en-US" altLang="da-DK" sz="2800" dirty="0" err="1"/>
              <a:t>svar</a:t>
            </a:r>
            <a:r>
              <a:rPr lang="en-US" altLang="da-DK" sz="2800" dirty="0"/>
              <a:t>)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8EEB1057-9F6D-4939-95B9-4F1B7F1A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763"/>
            <a:ext cx="10860088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8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4BE45F6D-521B-48F3-9DAC-0E4E0D459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dirty="0" err="1"/>
              <a:t>Hvad</a:t>
            </a:r>
            <a:r>
              <a:rPr lang="en-US" altLang="da-DK" sz="2800" dirty="0"/>
              <a:t> </a:t>
            </a:r>
            <a:r>
              <a:rPr lang="en-US" altLang="da-DK" sz="2800" dirty="0" err="1"/>
              <a:t>anvender</a:t>
            </a:r>
            <a:r>
              <a:rPr lang="en-US" altLang="da-DK" sz="2800" dirty="0"/>
              <a:t> din </a:t>
            </a:r>
            <a:r>
              <a:rPr lang="en-US" altLang="da-DK" sz="2800" dirty="0" err="1"/>
              <a:t>kommune</a:t>
            </a:r>
            <a:r>
              <a:rPr lang="en-US" altLang="da-DK" sz="2800" dirty="0"/>
              <a:t> data </a:t>
            </a:r>
            <a:r>
              <a:rPr lang="en-US" altLang="da-DK" sz="2800" dirty="0" err="1"/>
              <a:t>fra</a:t>
            </a:r>
            <a:r>
              <a:rPr lang="en-US" altLang="da-DK" sz="2800" dirty="0"/>
              <a:t> Ydelsesrefusion </a:t>
            </a:r>
            <a:r>
              <a:rPr lang="en-US" altLang="da-DK" sz="2800" dirty="0" err="1"/>
              <a:t>til</a:t>
            </a:r>
            <a:r>
              <a:rPr lang="en-US" altLang="da-DK" sz="2800" dirty="0"/>
              <a:t>?</a:t>
            </a:r>
            <a:br>
              <a:rPr lang="en-US" altLang="da-DK" sz="2800" dirty="0"/>
            </a:br>
            <a:r>
              <a:rPr lang="en-US" altLang="da-DK" sz="2800" dirty="0"/>
              <a:t>(</a:t>
            </a:r>
            <a:r>
              <a:rPr lang="en-US" altLang="da-DK" sz="2800" dirty="0" err="1"/>
              <a:t>mulighed</a:t>
            </a:r>
            <a:r>
              <a:rPr lang="en-US" altLang="da-DK" sz="2800" dirty="0"/>
              <a:t> for </a:t>
            </a:r>
            <a:r>
              <a:rPr lang="en-US" altLang="da-DK" sz="2800" dirty="0" err="1"/>
              <a:t>flere</a:t>
            </a:r>
            <a:r>
              <a:rPr lang="en-US" altLang="da-DK" sz="2800" dirty="0"/>
              <a:t> </a:t>
            </a:r>
            <a:r>
              <a:rPr lang="en-US" altLang="da-DK" sz="2800" dirty="0" err="1"/>
              <a:t>svar</a:t>
            </a:r>
            <a:r>
              <a:rPr lang="en-US" altLang="da-DK" sz="2800" dirty="0"/>
              <a:t>)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CB08A749-F106-41FA-8676-3F844193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0937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6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7A0A1D64-F812-4649-8159-C7139F6F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889000"/>
            <a:ext cx="7874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Titel 1">
            <a:extLst>
              <a:ext uri="{FF2B5EF4-FFF2-40B4-BE49-F238E27FC236}">
                <a16:creationId xmlns:a16="http://schemas.microsoft.com/office/drawing/2014/main" id="{0F50FF85-7E71-4E98-8B01-CC027297C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800"/>
              <a:t>Overordnet tilfredshed med YR</a:t>
            </a:r>
          </a:p>
        </p:txBody>
      </p:sp>
      <p:pic>
        <p:nvPicPr>
          <p:cNvPr id="20484" name="Picture 13">
            <a:extLst>
              <a:ext uri="{FF2B5EF4-FFF2-40B4-BE49-F238E27FC236}">
                <a16:creationId xmlns:a16="http://schemas.microsoft.com/office/drawing/2014/main" id="{977A3268-3F22-4B31-99EC-A44FDE20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10363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kstfelt 6">
            <a:extLst>
              <a:ext uri="{FF2B5EF4-FFF2-40B4-BE49-F238E27FC236}">
                <a16:creationId xmlns:a16="http://schemas.microsoft.com/office/drawing/2014/main" id="{F1F137E0-C4F0-4F9B-A45E-4326984C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588" y="2779713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(3,1)</a:t>
            </a:r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5183B848-D36B-4F8C-B679-076C42571FF5}"/>
              </a:ext>
            </a:extLst>
          </p:cNvPr>
          <p:cNvSpPr/>
          <p:nvPr/>
        </p:nvSpPr>
        <p:spPr>
          <a:xfrm rot="16200000">
            <a:off x="8618537" y="2874963"/>
            <a:ext cx="231775" cy="952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4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36A6BA5-42C9-44FE-9C58-123AF35DB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889000"/>
            <a:ext cx="7874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Titel 1">
            <a:extLst>
              <a:ext uri="{FF2B5EF4-FFF2-40B4-BE49-F238E27FC236}">
                <a16:creationId xmlns:a16="http://schemas.microsoft.com/office/drawing/2014/main" id="{AD2014F5-D1C3-4B29-8920-D96737A2E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800" dirty="0"/>
              <a:t>Værdien af YR i dine daglige arbejdsopgaver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A4AE5CBD-C67A-4D22-8AAB-C69DC5BB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09763"/>
            <a:ext cx="11360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kstfelt 8">
            <a:extLst>
              <a:ext uri="{FF2B5EF4-FFF2-40B4-BE49-F238E27FC236}">
                <a16:creationId xmlns:a16="http://schemas.microsoft.com/office/drawing/2014/main" id="{01AEF38C-0E28-4B9E-ABDF-A95B4C0A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309813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(3,2)</a:t>
            </a:r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5CC5BE76-62D6-4E01-A4A5-C3BDD43E8E45}"/>
              </a:ext>
            </a:extLst>
          </p:cNvPr>
          <p:cNvSpPr/>
          <p:nvPr/>
        </p:nvSpPr>
        <p:spPr>
          <a:xfrm rot="16200000">
            <a:off x="9151144" y="2405857"/>
            <a:ext cx="230187" cy="952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511" name="Tekstfelt 8">
            <a:extLst>
              <a:ext uri="{FF2B5EF4-FFF2-40B4-BE49-F238E27FC236}">
                <a16:creationId xmlns:a16="http://schemas.microsoft.com/office/drawing/2014/main" id="{A362803D-50F7-4649-B90D-C4C57F95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076575"/>
            <a:ext cx="571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(2,9)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67749B05-BD6C-422C-9929-8BA1BEABE006}"/>
              </a:ext>
            </a:extLst>
          </p:cNvPr>
          <p:cNvSpPr/>
          <p:nvPr/>
        </p:nvSpPr>
        <p:spPr>
          <a:xfrm rot="16200000">
            <a:off x="9151144" y="3172619"/>
            <a:ext cx="230188" cy="952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99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55ABD559-211C-4DBC-9F49-1F90B335D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800"/>
              <a:t>Kvalitet af data i YR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DB901777-1E67-425B-B036-C26D86C4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084"/>
            <a:ext cx="106616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2A715606-56F5-4C21-A9A9-A77CAB05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/>
          <a:stretch>
            <a:fillRect/>
          </a:stretch>
        </p:blipFill>
        <p:spPr bwMode="auto">
          <a:xfrm>
            <a:off x="838200" y="2286000"/>
            <a:ext cx="91106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el 1">
            <a:extLst>
              <a:ext uri="{FF2B5EF4-FFF2-40B4-BE49-F238E27FC236}">
                <a16:creationId xmlns:a16="http://schemas.microsoft.com/office/drawing/2014/main" id="{8DDD261E-38F7-47AD-B821-A40118C9A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dirty="0"/>
              <a:t>Har du </a:t>
            </a:r>
            <a:r>
              <a:rPr lang="en-US" altLang="da-DK" sz="2800" dirty="0" err="1"/>
              <a:t>været</a:t>
            </a:r>
            <a:r>
              <a:rPr lang="en-US" altLang="da-DK" sz="2800" dirty="0"/>
              <a:t> i </a:t>
            </a:r>
            <a:r>
              <a:rPr lang="en-US" altLang="da-DK" sz="2800" dirty="0" err="1"/>
              <a:t>kontakt</a:t>
            </a:r>
            <a:r>
              <a:rPr lang="en-US" altLang="da-DK" sz="2800" dirty="0"/>
              <a:t> med </a:t>
            </a:r>
            <a:r>
              <a:rPr lang="en-US" altLang="da-DK" sz="2800" dirty="0" err="1"/>
              <a:t>servicedesken</a:t>
            </a:r>
            <a:r>
              <a:rPr lang="en-US" altLang="da-DK" sz="2800" dirty="0"/>
              <a:t> hos DXC i </a:t>
            </a:r>
            <a:r>
              <a:rPr lang="en-US" altLang="da-DK" sz="2800" dirty="0" err="1"/>
              <a:t>løbet</a:t>
            </a:r>
            <a:r>
              <a:rPr lang="en-US" altLang="da-DK" sz="2800" dirty="0"/>
              <a:t> </a:t>
            </a:r>
            <a:r>
              <a:rPr lang="en-US" altLang="da-DK" sz="2800" dirty="0" err="1"/>
              <a:t>af</a:t>
            </a:r>
            <a:r>
              <a:rPr lang="en-US" altLang="da-DK" sz="2800" dirty="0"/>
              <a:t> de </a:t>
            </a:r>
            <a:r>
              <a:rPr lang="en-US" altLang="da-DK" sz="2800" dirty="0" err="1"/>
              <a:t>seneste</a:t>
            </a:r>
            <a:r>
              <a:rPr lang="en-US" altLang="da-DK" sz="2800" dirty="0"/>
              <a:t> </a:t>
            </a:r>
            <a:r>
              <a:rPr lang="en-US" altLang="da-DK" sz="2800" dirty="0" err="1"/>
              <a:t>seks</a:t>
            </a:r>
            <a:r>
              <a:rPr lang="en-US" altLang="da-DK" sz="2800" dirty="0"/>
              <a:t> </a:t>
            </a:r>
            <a:r>
              <a:rPr lang="en-US" altLang="da-DK" sz="2800" dirty="0" err="1"/>
              <a:t>måneder</a:t>
            </a:r>
            <a:r>
              <a:rPr lang="en-US" altLang="da-DK" sz="2800" dirty="0"/>
              <a:t>?</a:t>
            </a:r>
          </a:p>
        </p:txBody>
      </p:sp>
      <p:sp>
        <p:nvSpPr>
          <p:cNvPr id="24580" name="Tekstfelt 7">
            <a:extLst>
              <a:ext uri="{FF2B5EF4-FFF2-40B4-BE49-F238E27FC236}">
                <a16:creationId xmlns:a16="http://schemas.microsoft.com/office/drawing/2014/main" id="{A73B3967-2DF4-440D-A79E-E03B7098D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2619375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(23)</a:t>
            </a:r>
          </a:p>
        </p:txBody>
      </p:sp>
    </p:spTree>
    <p:extLst>
      <p:ext uri="{BB962C8B-B14F-4D97-AF65-F5344CB8AC3E}">
        <p14:creationId xmlns:p14="http://schemas.microsoft.com/office/powerpoint/2010/main" val="58644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DEF3-65B5-4222-8AD4-B329A2F9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81" y="353221"/>
            <a:ext cx="5544374" cy="1040541"/>
          </a:xfrm>
        </p:spPr>
        <p:txBody>
          <a:bodyPr wrap="square">
            <a:spAutoFit/>
          </a:bodyPr>
          <a:lstStyle/>
          <a:p>
            <a:r>
              <a:rPr lang="da-DK" dirty="0"/>
              <a:t>Velkommen til YR-webinar</a:t>
            </a:r>
            <a:br>
              <a:rPr lang="da-DK" dirty="0"/>
            </a:br>
            <a:br>
              <a:rPr lang="da-DK" b="1" dirty="0"/>
            </a:br>
            <a:r>
              <a:rPr lang="da-DK" sz="2800" dirty="0"/>
              <a:t>Praktisk information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857FE8B-3FCB-EE4D-9144-28C7A6ECC704}"/>
              </a:ext>
            </a:extLst>
          </p:cNvPr>
          <p:cNvGrpSpPr/>
          <p:nvPr/>
        </p:nvGrpSpPr>
        <p:grpSpPr>
          <a:xfrm>
            <a:off x="7366633" y="600630"/>
            <a:ext cx="2838027" cy="2257720"/>
            <a:chOff x="8010967" y="754850"/>
            <a:chExt cx="2838027" cy="225772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C7196BB-47F6-4896-BD49-452B405C633A}"/>
                </a:ext>
              </a:extLst>
            </p:cNvPr>
            <p:cNvSpPr/>
            <p:nvPr/>
          </p:nvSpPr>
          <p:spPr>
            <a:xfrm>
              <a:off x="8010967" y="754850"/>
              <a:ext cx="2838027" cy="2257720"/>
            </a:xfrm>
            <a:prstGeom prst="rect">
              <a:avLst/>
            </a:prstGeom>
            <a:solidFill>
              <a:srgbClr val="43695B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Trebuchet MS" panose="020B0603020202020204" pitchFamily="34" charset="0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FB9F9092-BDC2-42B1-83C5-67FF11CB0FE1}"/>
                </a:ext>
              </a:extLst>
            </p:cNvPr>
            <p:cNvSpPr/>
            <p:nvPr/>
          </p:nvSpPr>
          <p:spPr>
            <a:xfrm>
              <a:off x="8286077" y="942507"/>
              <a:ext cx="228780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</a:rPr>
                <a:t>Vi vil gerne høre din</a:t>
              </a:r>
              <a:br>
                <a:rPr lang="da-DK" dirty="0">
                  <a:solidFill>
                    <a:schemeClr val="bg1"/>
                  </a:solidFill>
                </a:rPr>
              </a:br>
              <a:r>
                <a:rPr lang="da-DK" dirty="0">
                  <a:solidFill>
                    <a:schemeClr val="bg1"/>
                  </a:solidFill>
                </a:rPr>
                <a:t>mening </a:t>
              </a:r>
              <a:br>
                <a:rPr lang="da-DK" dirty="0">
                  <a:solidFill>
                    <a:schemeClr val="bg1"/>
                  </a:solidFill>
                </a:rPr>
              </a:br>
              <a:r>
                <a:rPr lang="da-DK" dirty="0">
                  <a:solidFill>
                    <a:schemeClr val="bg1"/>
                  </a:solidFill>
                </a:rPr>
                <a:t>- evaluering til sidst</a:t>
              </a:r>
              <a:r>
                <a:rPr lang="da-DK" dirty="0"/>
                <a:t> </a:t>
              </a:r>
              <a:endParaRPr lang="da-DK" dirty="0">
                <a:latin typeface="Trebuchet MS" panose="020B0603020202020204" pitchFamily="34" charset="0"/>
              </a:endParaRPr>
            </a:p>
          </p:txBody>
        </p:sp>
        <p:grpSp>
          <p:nvGrpSpPr>
            <p:cNvPr id="28" name="Gruppe 27">
              <a:extLst>
                <a:ext uri="{FF2B5EF4-FFF2-40B4-BE49-F238E27FC236}">
                  <a16:creationId xmlns:a16="http://schemas.microsoft.com/office/drawing/2014/main" id="{3AD3F1D5-204B-4010-8AEB-4A14E83A4A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50622" y="2018385"/>
              <a:ext cx="843186" cy="841637"/>
              <a:chOff x="217876" y="250602"/>
              <a:chExt cx="4318000" cy="4310063"/>
            </a:xfrm>
            <a:solidFill>
              <a:schemeClr val="tx1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C0B5789-9A24-4219-8E96-2A1FB0EC1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76" y="250602"/>
                <a:ext cx="4318000" cy="4310063"/>
              </a:xfrm>
              <a:custGeom>
                <a:avLst/>
                <a:gdLst>
                  <a:gd name="T0" fmla="*/ 2720 w 2720"/>
                  <a:gd name="T1" fmla="*/ 2443 h 2715"/>
                  <a:gd name="T2" fmla="*/ 273 w 2720"/>
                  <a:gd name="T3" fmla="*/ 2443 h 2715"/>
                  <a:gd name="T4" fmla="*/ 273 w 2720"/>
                  <a:gd name="T5" fmla="*/ 0 h 2715"/>
                  <a:gd name="T6" fmla="*/ 91 w 2720"/>
                  <a:gd name="T7" fmla="*/ 0 h 2715"/>
                  <a:gd name="T8" fmla="*/ 91 w 2720"/>
                  <a:gd name="T9" fmla="*/ 2443 h 2715"/>
                  <a:gd name="T10" fmla="*/ 0 w 2720"/>
                  <a:gd name="T11" fmla="*/ 2443 h 2715"/>
                  <a:gd name="T12" fmla="*/ 0 w 2720"/>
                  <a:gd name="T13" fmla="*/ 2624 h 2715"/>
                  <a:gd name="T14" fmla="*/ 91 w 2720"/>
                  <a:gd name="T15" fmla="*/ 2624 h 2715"/>
                  <a:gd name="T16" fmla="*/ 91 w 2720"/>
                  <a:gd name="T17" fmla="*/ 2715 h 2715"/>
                  <a:gd name="T18" fmla="*/ 273 w 2720"/>
                  <a:gd name="T19" fmla="*/ 2715 h 2715"/>
                  <a:gd name="T20" fmla="*/ 273 w 2720"/>
                  <a:gd name="T21" fmla="*/ 2624 h 2715"/>
                  <a:gd name="T22" fmla="*/ 2720 w 2720"/>
                  <a:gd name="T23" fmla="*/ 2624 h 2715"/>
                  <a:gd name="T24" fmla="*/ 2720 w 2720"/>
                  <a:gd name="T25" fmla="*/ 2443 h 2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20" h="2715">
                    <a:moveTo>
                      <a:pt x="2720" y="2443"/>
                    </a:moveTo>
                    <a:lnTo>
                      <a:pt x="273" y="2443"/>
                    </a:lnTo>
                    <a:lnTo>
                      <a:pt x="273" y="0"/>
                    </a:lnTo>
                    <a:lnTo>
                      <a:pt x="91" y="0"/>
                    </a:lnTo>
                    <a:lnTo>
                      <a:pt x="91" y="2443"/>
                    </a:lnTo>
                    <a:lnTo>
                      <a:pt x="0" y="2443"/>
                    </a:lnTo>
                    <a:lnTo>
                      <a:pt x="0" y="2624"/>
                    </a:lnTo>
                    <a:lnTo>
                      <a:pt x="91" y="2624"/>
                    </a:lnTo>
                    <a:lnTo>
                      <a:pt x="91" y="2715"/>
                    </a:lnTo>
                    <a:lnTo>
                      <a:pt x="273" y="2715"/>
                    </a:lnTo>
                    <a:lnTo>
                      <a:pt x="273" y="2624"/>
                    </a:lnTo>
                    <a:lnTo>
                      <a:pt x="2720" y="2624"/>
                    </a:lnTo>
                    <a:lnTo>
                      <a:pt x="2720" y="24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A66855CE-2D73-4599-BE5C-E0BB343B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430" y="3253354"/>
                <a:ext cx="576262" cy="862011"/>
              </a:xfrm>
              <a:custGeom>
                <a:avLst/>
                <a:gdLst>
                  <a:gd name="T0" fmla="*/ 313 w 313"/>
                  <a:gd name="T1" fmla="*/ 49 h 469"/>
                  <a:gd name="T2" fmla="*/ 264 w 313"/>
                  <a:gd name="T3" fmla="*/ 0 h 469"/>
                  <a:gd name="T4" fmla="*/ 49 w 313"/>
                  <a:gd name="T5" fmla="*/ 0 h 469"/>
                  <a:gd name="T6" fmla="*/ 0 w 313"/>
                  <a:gd name="T7" fmla="*/ 49 h 469"/>
                  <a:gd name="T8" fmla="*/ 0 w 313"/>
                  <a:gd name="T9" fmla="*/ 420 h 469"/>
                  <a:gd name="T10" fmla="*/ 49 w 313"/>
                  <a:gd name="T11" fmla="*/ 469 h 469"/>
                  <a:gd name="T12" fmla="*/ 264 w 313"/>
                  <a:gd name="T13" fmla="*/ 469 h 469"/>
                  <a:gd name="T14" fmla="*/ 313 w 313"/>
                  <a:gd name="T15" fmla="*/ 420 h 469"/>
                  <a:gd name="T16" fmla="*/ 313 w 313"/>
                  <a:gd name="T17" fmla="*/ 4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469">
                    <a:moveTo>
                      <a:pt x="313" y="49"/>
                    </a:moveTo>
                    <a:cubicBezTo>
                      <a:pt x="313" y="22"/>
                      <a:pt x="291" y="0"/>
                      <a:pt x="26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48"/>
                      <a:pt x="22" y="469"/>
                      <a:pt x="49" y="469"/>
                    </a:cubicBezTo>
                    <a:cubicBezTo>
                      <a:pt x="264" y="469"/>
                      <a:pt x="264" y="469"/>
                      <a:pt x="264" y="469"/>
                    </a:cubicBezTo>
                    <a:cubicBezTo>
                      <a:pt x="291" y="469"/>
                      <a:pt x="313" y="448"/>
                      <a:pt x="313" y="420"/>
                    </a:cubicBezTo>
                    <a:lnTo>
                      <a:pt x="313" y="4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559034F5-94A9-44CB-B01E-50B0664AA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516" y="2499721"/>
                <a:ext cx="576262" cy="1579562"/>
              </a:xfrm>
              <a:custGeom>
                <a:avLst/>
                <a:gdLst>
                  <a:gd name="T0" fmla="*/ 313 w 313"/>
                  <a:gd name="T1" fmla="*/ 49 h 860"/>
                  <a:gd name="T2" fmla="*/ 264 w 313"/>
                  <a:gd name="T3" fmla="*/ 0 h 860"/>
                  <a:gd name="T4" fmla="*/ 49 w 313"/>
                  <a:gd name="T5" fmla="*/ 0 h 860"/>
                  <a:gd name="T6" fmla="*/ 0 w 313"/>
                  <a:gd name="T7" fmla="*/ 49 h 860"/>
                  <a:gd name="T8" fmla="*/ 0 w 313"/>
                  <a:gd name="T9" fmla="*/ 811 h 860"/>
                  <a:gd name="T10" fmla="*/ 49 w 313"/>
                  <a:gd name="T11" fmla="*/ 860 h 860"/>
                  <a:gd name="T12" fmla="*/ 264 w 313"/>
                  <a:gd name="T13" fmla="*/ 860 h 860"/>
                  <a:gd name="T14" fmla="*/ 313 w 313"/>
                  <a:gd name="T15" fmla="*/ 811 h 860"/>
                  <a:gd name="T16" fmla="*/ 313 w 313"/>
                  <a:gd name="T17" fmla="*/ 4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860">
                    <a:moveTo>
                      <a:pt x="313" y="49"/>
                    </a:moveTo>
                    <a:cubicBezTo>
                      <a:pt x="313" y="22"/>
                      <a:pt x="291" y="0"/>
                      <a:pt x="26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811"/>
                      <a:pt x="0" y="811"/>
                      <a:pt x="0" y="811"/>
                    </a:cubicBezTo>
                    <a:cubicBezTo>
                      <a:pt x="0" y="839"/>
                      <a:pt x="22" y="860"/>
                      <a:pt x="49" y="860"/>
                    </a:cubicBezTo>
                    <a:cubicBezTo>
                      <a:pt x="264" y="860"/>
                      <a:pt x="264" y="860"/>
                      <a:pt x="264" y="860"/>
                    </a:cubicBezTo>
                    <a:cubicBezTo>
                      <a:pt x="291" y="860"/>
                      <a:pt x="313" y="839"/>
                      <a:pt x="313" y="811"/>
                    </a:cubicBezTo>
                    <a:lnTo>
                      <a:pt x="313" y="49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59982EF0-F7C9-4F4A-B6DF-F96DDB736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097" y="3074394"/>
                <a:ext cx="576262" cy="1004888"/>
              </a:xfrm>
              <a:custGeom>
                <a:avLst/>
                <a:gdLst>
                  <a:gd name="T0" fmla="*/ 313 w 313"/>
                  <a:gd name="T1" fmla="*/ 49 h 547"/>
                  <a:gd name="T2" fmla="*/ 264 w 313"/>
                  <a:gd name="T3" fmla="*/ 0 h 547"/>
                  <a:gd name="T4" fmla="*/ 48 w 313"/>
                  <a:gd name="T5" fmla="*/ 0 h 547"/>
                  <a:gd name="T6" fmla="*/ 0 w 313"/>
                  <a:gd name="T7" fmla="*/ 49 h 547"/>
                  <a:gd name="T8" fmla="*/ 0 w 313"/>
                  <a:gd name="T9" fmla="*/ 498 h 547"/>
                  <a:gd name="T10" fmla="*/ 48 w 313"/>
                  <a:gd name="T11" fmla="*/ 547 h 547"/>
                  <a:gd name="T12" fmla="*/ 264 w 313"/>
                  <a:gd name="T13" fmla="*/ 547 h 547"/>
                  <a:gd name="T14" fmla="*/ 313 w 313"/>
                  <a:gd name="T15" fmla="*/ 498 h 547"/>
                  <a:gd name="T16" fmla="*/ 313 w 313"/>
                  <a:gd name="T17" fmla="*/ 4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547">
                    <a:moveTo>
                      <a:pt x="313" y="49"/>
                    </a:moveTo>
                    <a:cubicBezTo>
                      <a:pt x="313" y="22"/>
                      <a:pt x="291" y="0"/>
                      <a:pt x="26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9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0" y="526"/>
                      <a:pt x="21" y="547"/>
                      <a:pt x="48" y="547"/>
                    </a:cubicBezTo>
                    <a:cubicBezTo>
                      <a:pt x="264" y="547"/>
                      <a:pt x="264" y="547"/>
                      <a:pt x="264" y="547"/>
                    </a:cubicBezTo>
                    <a:cubicBezTo>
                      <a:pt x="291" y="547"/>
                      <a:pt x="313" y="526"/>
                      <a:pt x="313" y="498"/>
                    </a:cubicBezTo>
                    <a:lnTo>
                      <a:pt x="313" y="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0FA28D24-82B6-4D1B-9AFE-E08E99B7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417" y="1207496"/>
                <a:ext cx="576262" cy="2871786"/>
              </a:xfrm>
              <a:custGeom>
                <a:avLst/>
                <a:gdLst>
                  <a:gd name="T0" fmla="*/ 313 w 313"/>
                  <a:gd name="T1" fmla="*/ 49 h 1564"/>
                  <a:gd name="T2" fmla="*/ 264 w 313"/>
                  <a:gd name="T3" fmla="*/ 0 h 1564"/>
                  <a:gd name="T4" fmla="*/ 49 w 313"/>
                  <a:gd name="T5" fmla="*/ 0 h 1564"/>
                  <a:gd name="T6" fmla="*/ 0 w 313"/>
                  <a:gd name="T7" fmla="*/ 49 h 1564"/>
                  <a:gd name="T8" fmla="*/ 0 w 313"/>
                  <a:gd name="T9" fmla="*/ 1515 h 1564"/>
                  <a:gd name="T10" fmla="*/ 49 w 313"/>
                  <a:gd name="T11" fmla="*/ 1564 h 1564"/>
                  <a:gd name="T12" fmla="*/ 264 w 313"/>
                  <a:gd name="T13" fmla="*/ 1564 h 1564"/>
                  <a:gd name="T14" fmla="*/ 313 w 313"/>
                  <a:gd name="T15" fmla="*/ 1515 h 1564"/>
                  <a:gd name="T16" fmla="*/ 313 w 313"/>
                  <a:gd name="T17" fmla="*/ 49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1564">
                    <a:moveTo>
                      <a:pt x="313" y="49"/>
                    </a:moveTo>
                    <a:cubicBezTo>
                      <a:pt x="313" y="22"/>
                      <a:pt x="291" y="0"/>
                      <a:pt x="26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515"/>
                      <a:pt x="0" y="1515"/>
                      <a:pt x="0" y="1515"/>
                    </a:cubicBezTo>
                    <a:cubicBezTo>
                      <a:pt x="0" y="1543"/>
                      <a:pt x="22" y="1564"/>
                      <a:pt x="49" y="1564"/>
                    </a:cubicBezTo>
                    <a:cubicBezTo>
                      <a:pt x="264" y="1564"/>
                      <a:pt x="264" y="1564"/>
                      <a:pt x="264" y="1564"/>
                    </a:cubicBezTo>
                    <a:cubicBezTo>
                      <a:pt x="291" y="1564"/>
                      <a:pt x="313" y="1543"/>
                      <a:pt x="313" y="1515"/>
                    </a:cubicBezTo>
                    <a:lnTo>
                      <a:pt x="313" y="4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8AA8C5D7-85D7-7940-8AC2-8C8ECF5BEEB1}"/>
              </a:ext>
            </a:extLst>
          </p:cNvPr>
          <p:cNvGrpSpPr/>
          <p:nvPr/>
        </p:nvGrpSpPr>
        <p:grpSpPr>
          <a:xfrm>
            <a:off x="6435120" y="3102402"/>
            <a:ext cx="4389771" cy="2746112"/>
            <a:chOff x="3721222" y="4006852"/>
            <a:chExt cx="4389771" cy="2462405"/>
          </a:xfrm>
          <a:solidFill>
            <a:srgbClr val="43695B"/>
          </a:solidFill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4CE8BACE-64E2-4DC6-A643-973750E412C4}"/>
                </a:ext>
              </a:extLst>
            </p:cNvPr>
            <p:cNvSpPr/>
            <p:nvPr/>
          </p:nvSpPr>
          <p:spPr>
            <a:xfrm>
              <a:off x="3721222" y="4006852"/>
              <a:ext cx="4389771" cy="246240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Trebuchet MS" panose="020B0603020202020204" pitchFamily="34" charset="0"/>
              </a:endParaRPr>
            </a:p>
          </p:txBody>
        </p:sp>
        <p:sp>
          <p:nvSpPr>
            <p:cNvPr id="24" name="Pladsholder til tekst 2">
              <a:extLst>
                <a:ext uri="{FF2B5EF4-FFF2-40B4-BE49-F238E27FC236}">
                  <a16:creationId xmlns:a16="http://schemas.microsoft.com/office/drawing/2014/main" id="{D1BB3594-C305-4B49-87DB-172C46BD46A5}"/>
                </a:ext>
              </a:extLst>
            </p:cNvPr>
            <p:cNvSpPr txBox="1">
              <a:spLocks/>
            </p:cNvSpPr>
            <p:nvPr/>
          </p:nvSpPr>
          <p:spPr>
            <a:xfrm>
              <a:off x="3817427" y="4612299"/>
              <a:ext cx="4197360" cy="12515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200" b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200" b="1" kern="120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80000" indent="-180000" algn="l" defTabSz="360000" rtl="0" eaLnBrk="1" latinLnBrk="0" hangingPunct="1">
                <a:spcBef>
                  <a:spcPts val="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538163" indent="-180975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1188000" indent="-180000" algn="l" defTabSz="914400" rtl="0" eaLnBrk="1" latinLnBrk="0" hangingPunct="1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24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4363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46313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Stil gerne spørgsmål i chatten</a:t>
              </a:r>
              <a:br>
                <a:rPr lang="da-DK" sz="1800" dirty="0">
                  <a:solidFill>
                    <a:schemeClr val="bg1"/>
                  </a:solidFill>
                </a:rPr>
              </a:br>
              <a:endParaRPr lang="da-DK" sz="1800" dirty="0">
                <a:solidFill>
                  <a:schemeClr val="bg1"/>
                </a:solidFill>
              </a:endParaRPr>
            </a:p>
            <a:p>
              <a:pPr algn="ctr"/>
              <a:r>
                <a:rPr lang="da-DK" sz="1800" dirty="0">
                  <a:solidFill>
                    <a:schemeClr val="bg1"/>
                  </a:solidFill>
                </a:rPr>
                <a:t>Vi besvarer så mange spørgsmål som</a:t>
              </a:r>
              <a:br>
                <a:rPr lang="da-DK" sz="1800" dirty="0">
                  <a:solidFill>
                    <a:schemeClr val="bg1"/>
                  </a:solidFill>
                </a:rPr>
              </a:br>
              <a:r>
                <a:rPr lang="da-DK" sz="1800" dirty="0">
                  <a:solidFill>
                    <a:schemeClr val="bg1"/>
                  </a:solidFill>
                </a:rPr>
                <a:t> muligt i spørgsmålspauserne</a:t>
              </a:r>
            </a:p>
          </p:txBody>
        </p:sp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CE4D83F7-B2F9-A54B-89E8-E7A78B5F014E}"/>
              </a:ext>
            </a:extLst>
          </p:cNvPr>
          <p:cNvGrpSpPr/>
          <p:nvPr/>
        </p:nvGrpSpPr>
        <p:grpSpPr>
          <a:xfrm>
            <a:off x="531091" y="3505953"/>
            <a:ext cx="2700000" cy="2727373"/>
            <a:chOff x="8542988" y="3061323"/>
            <a:chExt cx="2700000" cy="2657174"/>
          </a:xfrm>
          <a:solidFill>
            <a:srgbClr val="43695B"/>
          </a:solidFill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4851BDFD-B40E-E445-A065-A2CE46753CAC}"/>
                </a:ext>
              </a:extLst>
            </p:cNvPr>
            <p:cNvSpPr/>
            <p:nvPr/>
          </p:nvSpPr>
          <p:spPr>
            <a:xfrm>
              <a:off x="8542988" y="3061323"/>
              <a:ext cx="2700000" cy="265717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>
                <a:latin typeface="Trebuchet MS" panose="020B0603020202020204" pitchFamily="34" charset="0"/>
              </a:endParaRPr>
            </a:p>
          </p:txBody>
        </p:sp>
        <p:pic>
          <p:nvPicPr>
            <p:cNvPr id="50" name="Grafik 49" descr="Radiomikrofon">
              <a:extLst>
                <a:ext uri="{FF2B5EF4-FFF2-40B4-BE49-F238E27FC236}">
                  <a16:creationId xmlns:a16="http://schemas.microsoft.com/office/drawing/2014/main" id="{C6A01E4C-6DAB-EC4F-8897-25DAD609F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6208" y="4383917"/>
              <a:ext cx="959673" cy="959673"/>
            </a:xfrm>
            <a:prstGeom prst="rect">
              <a:avLst/>
            </a:prstGeom>
          </p:spPr>
        </p:pic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FACC315-7F1A-0547-8B03-F1BE544D08DC}"/>
                </a:ext>
              </a:extLst>
            </p:cNvPr>
            <p:cNvSpPr/>
            <p:nvPr/>
          </p:nvSpPr>
          <p:spPr>
            <a:xfrm>
              <a:off x="8781147" y="3754222"/>
              <a:ext cx="2223686" cy="6296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</a:rPr>
                <a:t>Husk at slukke </a:t>
              </a:r>
              <a:br>
                <a:rPr lang="da-DK" dirty="0">
                  <a:solidFill>
                    <a:schemeClr val="bg1"/>
                  </a:solidFill>
                </a:rPr>
              </a:br>
              <a:r>
                <a:rPr lang="da-DK" dirty="0">
                  <a:solidFill>
                    <a:schemeClr val="bg1"/>
                  </a:solidFill>
                </a:rPr>
                <a:t>mikrofon og kamera</a:t>
              </a:r>
              <a:endParaRPr lang="da-DK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52" name="Lige forbindelse 51">
              <a:extLst>
                <a:ext uri="{FF2B5EF4-FFF2-40B4-BE49-F238E27FC236}">
                  <a16:creationId xmlns:a16="http://schemas.microsoft.com/office/drawing/2014/main" id="{5AAB9736-6B50-B142-A05F-A366EEC16B7D}"/>
                </a:ext>
              </a:extLst>
            </p:cNvPr>
            <p:cNvCxnSpPr>
              <a:cxnSpLocks/>
            </p:cNvCxnSpPr>
            <p:nvPr/>
          </p:nvCxnSpPr>
          <p:spPr>
            <a:xfrm>
              <a:off x="9125793" y="4572297"/>
              <a:ext cx="680503" cy="53783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ge forbindelse 52">
              <a:extLst>
                <a:ext uri="{FF2B5EF4-FFF2-40B4-BE49-F238E27FC236}">
                  <a16:creationId xmlns:a16="http://schemas.microsoft.com/office/drawing/2014/main" id="{39E4298C-5961-1E46-8C75-35D702AD9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5793" y="4572297"/>
              <a:ext cx="680503" cy="53783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EF344D31-40AE-BA4F-A31E-04EC51E89ACF}"/>
              </a:ext>
            </a:extLst>
          </p:cNvPr>
          <p:cNvGrpSpPr/>
          <p:nvPr/>
        </p:nvGrpSpPr>
        <p:grpSpPr>
          <a:xfrm>
            <a:off x="3210288" y="1748085"/>
            <a:ext cx="2838028" cy="2727373"/>
            <a:chOff x="251683" y="1891119"/>
            <a:chExt cx="3329954" cy="3329954"/>
          </a:xfrm>
          <a:solidFill>
            <a:srgbClr val="43695B"/>
          </a:solidFill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E3192F15-8DD7-CF45-A18F-41220FE95397}"/>
                </a:ext>
              </a:extLst>
            </p:cNvPr>
            <p:cNvGrpSpPr/>
            <p:nvPr/>
          </p:nvGrpSpPr>
          <p:grpSpPr>
            <a:xfrm>
              <a:off x="251683" y="1891119"/>
              <a:ext cx="3329954" cy="3329954"/>
              <a:chOff x="251683" y="2198133"/>
              <a:chExt cx="3329954" cy="3329954"/>
            </a:xfrm>
            <a:grpFill/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4F06252E-1EA9-4BE5-B68B-90B99C5261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1683" y="2198133"/>
                <a:ext cx="3329954" cy="3329954"/>
              </a:xfrm>
              <a:prstGeom prst="ellipse">
                <a:avLst/>
              </a:prstGeom>
              <a:grpFill/>
              <a:ln w="47625" cap="sq" cmpd="sng">
                <a:noFill/>
                <a:rou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8" name="Tekstfelt 37">
                <a:extLst>
                  <a:ext uri="{FF2B5EF4-FFF2-40B4-BE49-F238E27FC236}">
                    <a16:creationId xmlns:a16="http://schemas.microsoft.com/office/drawing/2014/main" id="{9F9E66F8-4660-4270-93F1-4D23E053D6FD}"/>
                  </a:ext>
                </a:extLst>
              </p:cNvPr>
              <p:cNvSpPr txBox="1"/>
              <p:nvPr/>
            </p:nvSpPr>
            <p:spPr>
              <a:xfrm>
                <a:off x="514863" y="4198040"/>
                <a:ext cx="2894010" cy="36933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Vi optager webinaret</a:t>
                </a:r>
              </a:p>
            </p:txBody>
          </p:sp>
        </p:grpSp>
        <p:pic>
          <p:nvPicPr>
            <p:cNvPr id="15" name="Grafik 14" descr="Podcast">
              <a:extLst>
                <a:ext uri="{FF2B5EF4-FFF2-40B4-BE49-F238E27FC236}">
                  <a16:creationId xmlns:a16="http://schemas.microsoft.com/office/drawing/2014/main" id="{1D1D8669-13F6-1E4B-85AC-B04DBA134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44009" y="2706996"/>
              <a:ext cx="1235719" cy="1235719"/>
            </a:xfrm>
            <a:prstGeom prst="rect">
              <a:avLst/>
            </a:prstGeom>
          </p:spPr>
        </p:pic>
      </p:grpSp>
      <p:pic>
        <p:nvPicPr>
          <p:cNvPr id="14" name="Grafik 19" descr="Webkamera med massiv udfyldning">
            <a:extLst>
              <a:ext uri="{FF2B5EF4-FFF2-40B4-BE49-F238E27FC236}">
                <a16:creationId xmlns:a16="http://schemas.microsoft.com/office/drawing/2014/main" id="{E93B6229-E5A2-B727-AB5E-4E45B8F54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2652" y="4936807"/>
            <a:ext cx="914400" cy="914400"/>
          </a:xfrm>
          <a:prstGeom prst="rect">
            <a:avLst/>
          </a:prstGeom>
        </p:spPr>
      </p:pic>
      <p:cxnSp>
        <p:nvCxnSpPr>
          <p:cNvPr id="18" name="Lige forbindelse 16">
            <a:extLst>
              <a:ext uri="{FF2B5EF4-FFF2-40B4-BE49-F238E27FC236}">
                <a16:creationId xmlns:a16="http://schemas.microsoft.com/office/drawing/2014/main" id="{201E62EC-12D0-989E-121E-17C6560BB3CA}"/>
              </a:ext>
            </a:extLst>
          </p:cNvPr>
          <p:cNvCxnSpPr>
            <a:cxnSpLocks/>
          </p:cNvCxnSpPr>
          <p:nvPr/>
        </p:nvCxnSpPr>
        <p:spPr>
          <a:xfrm>
            <a:off x="2073569" y="5048108"/>
            <a:ext cx="575017" cy="588228"/>
          </a:xfrm>
          <a:prstGeom prst="line">
            <a:avLst/>
          </a:prstGeom>
          <a:solidFill>
            <a:srgbClr val="8E2C48"/>
          </a:solidFill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7">
            <a:extLst>
              <a:ext uri="{FF2B5EF4-FFF2-40B4-BE49-F238E27FC236}">
                <a16:creationId xmlns:a16="http://schemas.microsoft.com/office/drawing/2014/main" id="{0E63B557-CA6A-DB8F-BE42-4F0CFD49ECBB}"/>
              </a:ext>
            </a:extLst>
          </p:cNvPr>
          <p:cNvCxnSpPr>
            <a:cxnSpLocks/>
          </p:cNvCxnSpPr>
          <p:nvPr/>
        </p:nvCxnSpPr>
        <p:spPr>
          <a:xfrm flipV="1">
            <a:off x="2073569" y="5028802"/>
            <a:ext cx="575017" cy="580082"/>
          </a:xfrm>
          <a:prstGeom prst="line">
            <a:avLst/>
          </a:prstGeom>
          <a:solidFill>
            <a:srgbClr val="8E2C48"/>
          </a:solidFill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6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C5CC1616-18C4-41EB-8BBF-447D7C46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1" y="2099631"/>
            <a:ext cx="10388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el 1">
            <a:extLst>
              <a:ext uri="{FF2B5EF4-FFF2-40B4-BE49-F238E27FC236}">
                <a16:creationId xmlns:a16="http://schemas.microsoft.com/office/drawing/2014/main" id="{F788538D-7EFA-41BB-815D-D80473253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800"/>
              <a:t>YR-supporten hos DXC</a:t>
            </a:r>
          </a:p>
        </p:txBody>
      </p:sp>
      <p:sp>
        <p:nvSpPr>
          <p:cNvPr id="26629" name="Tekstfelt 7">
            <a:extLst>
              <a:ext uri="{FF2B5EF4-FFF2-40B4-BE49-F238E27FC236}">
                <a16:creationId xmlns:a16="http://schemas.microsoft.com/office/drawing/2014/main" id="{F04CEF9C-517B-4CE0-A0B3-786D9B8C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521" y="2517144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(3,7)</a:t>
            </a:r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B2DB2058-AC6F-4898-BCAA-811CC455894A}"/>
              </a:ext>
            </a:extLst>
          </p:cNvPr>
          <p:cNvSpPr/>
          <p:nvPr/>
        </p:nvSpPr>
        <p:spPr>
          <a:xfrm rot="5400000">
            <a:off x="8441908" y="2615569"/>
            <a:ext cx="231775" cy="952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19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57CD0451-AF3E-446E-AF82-42B30A5B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35513"/>
            <a:ext cx="982027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7487CA3E-9964-44F3-9CF8-A6E0AA8C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7625"/>
            <a:ext cx="9820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el 1">
            <a:extLst>
              <a:ext uri="{FF2B5EF4-FFF2-40B4-BE49-F238E27FC236}">
                <a16:creationId xmlns:a16="http://schemas.microsoft.com/office/drawing/2014/main" id="{2A54E997-9C8E-4AAC-AB4F-AB4BA631F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800"/>
              <a:t>Kommunikation og vejledning</a:t>
            </a:r>
          </a:p>
        </p:txBody>
      </p:sp>
      <p:sp>
        <p:nvSpPr>
          <p:cNvPr id="29701" name="Tekstfelt 6">
            <a:extLst>
              <a:ext uri="{FF2B5EF4-FFF2-40B4-BE49-F238E27FC236}">
                <a16:creationId xmlns:a16="http://schemas.microsoft.com/office/drawing/2014/main" id="{88214483-FEFB-487B-9874-4C274B07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676400"/>
            <a:ext cx="5709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(3,1)</a:t>
            </a:r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C743F258-EEE7-4294-96D0-B0B299DB1A56}"/>
              </a:ext>
            </a:extLst>
          </p:cNvPr>
          <p:cNvSpPr/>
          <p:nvPr/>
        </p:nvSpPr>
        <p:spPr>
          <a:xfrm rot="16200000">
            <a:off x="8009731" y="1770857"/>
            <a:ext cx="231775" cy="968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703" name="Tekstfelt 8">
            <a:extLst>
              <a:ext uri="{FF2B5EF4-FFF2-40B4-BE49-F238E27FC236}">
                <a16:creationId xmlns:a16="http://schemas.microsoft.com/office/drawing/2014/main" id="{DF5B4D7F-F782-49AF-BF03-E6F32C24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4413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(2,3)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802A1021-B3BA-43F5-B670-FB301570236E}"/>
              </a:ext>
            </a:extLst>
          </p:cNvPr>
          <p:cNvSpPr/>
          <p:nvPr/>
        </p:nvSpPr>
        <p:spPr>
          <a:xfrm rot="16200000">
            <a:off x="8010525" y="2351088"/>
            <a:ext cx="230187" cy="968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705" name="Tekstfelt 10">
            <a:extLst>
              <a:ext uri="{FF2B5EF4-FFF2-40B4-BE49-F238E27FC236}">
                <a16:creationId xmlns:a16="http://schemas.microsoft.com/office/drawing/2014/main" id="{7C18D823-8CF7-4773-9E5B-563A3225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968625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(2,3)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9B055E0F-BE50-4966-B346-C098EF2FD24A}"/>
              </a:ext>
            </a:extLst>
          </p:cNvPr>
          <p:cNvSpPr/>
          <p:nvPr/>
        </p:nvSpPr>
        <p:spPr>
          <a:xfrm rot="16200000">
            <a:off x="8009731" y="3039269"/>
            <a:ext cx="231775" cy="968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707" name="Tekstfelt 13">
            <a:extLst>
              <a:ext uri="{FF2B5EF4-FFF2-40B4-BE49-F238E27FC236}">
                <a16:creationId xmlns:a16="http://schemas.microsoft.com/office/drawing/2014/main" id="{FE308D0A-D322-4FE9-89BA-1B9866A8F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181600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(3,0)</a:t>
            </a:r>
          </a:p>
        </p:txBody>
      </p:sp>
      <p:sp>
        <p:nvSpPr>
          <p:cNvPr id="29708" name="Tekstfelt 15">
            <a:extLst>
              <a:ext uri="{FF2B5EF4-FFF2-40B4-BE49-F238E27FC236}">
                <a16:creationId xmlns:a16="http://schemas.microsoft.com/office/drawing/2014/main" id="{5FA53FF0-EFDE-488D-A991-E1B59E8B6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200" y="5181600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(11)</a:t>
            </a:r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82161EE8-23D9-4297-8EE4-8E03493A8E22}"/>
              </a:ext>
            </a:extLst>
          </p:cNvPr>
          <p:cNvSpPr/>
          <p:nvPr/>
        </p:nvSpPr>
        <p:spPr>
          <a:xfrm rot="16200000">
            <a:off x="8035131" y="5249069"/>
            <a:ext cx="231775" cy="968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85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065A3512-AE04-4FC8-B0A1-EFF12DDE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5" y="1494408"/>
            <a:ext cx="937577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el 1">
            <a:extLst>
              <a:ext uri="{FF2B5EF4-FFF2-40B4-BE49-F238E27FC236}">
                <a16:creationId xmlns:a16="http://schemas.microsoft.com/office/drawing/2014/main" id="{D905A05B-2B6A-4E8D-BA87-F9AC26FAB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600" dirty="0"/>
              <a:t>Hvilke kanaler bruger du til at orientere dig om YR?</a:t>
            </a:r>
            <a:br>
              <a:rPr lang="da-DK" altLang="da-DK" sz="2600" dirty="0"/>
            </a:br>
            <a:r>
              <a:rPr lang="da-DK" altLang="da-DK" sz="2600" dirty="0"/>
              <a:t>(mulighed for flere svar)</a:t>
            </a:r>
          </a:p>
        </p:txBody>
      </p:sp>
    </p:spTree>
    <p:extLst>
      <p:ext uri="{BB962C8B-B14F-4D97-AF65-F5344CB8AC3E}">
        <p14:creationId xmlns:p14="http://schemas.microsoft.com/office/powerpoint/2010/main" val="54602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C13D578-9860-4B7D-9CC2-826DC748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838" y="1557338"/>
            <a:ext cx="7296150" cy="3384550"/>
          </a:xfrm>
        </p:spPr>
        <p:txBody>
          <a:bodyPr/>
          <a:lstStyle/>
          <a:p>
            <a:pPr>
              <a:defRPr/>
            </a:pPr>
            <a:r>
              <a:rPr lang="da-DK" dirty="0"/>
              <a:t>Kommentarer til YR </a:t>
            </a:r>
            <a:r>
              <a:rPr lang="da-DK" dirty="0" err="1"/>
              <a:t>Btu</a:t>
            </a:r>
            <a:endParaRPr lang="da-DK" dirty="0"/>
          </a:p>
        </p:txBody>
      </p:sp>
      <p:sp>
        <p:nvSpPr>
          <p:cNvPr id="32771" name="Pladsholder til tekst 3">
            <a:extLst>
              <a:ext uri="{FF2B5EF4-FFF2-40B4-BE49-F238E27FC236}">
                <a16:creationId xmlns:a16="http://schemas.microsoft.com/office/drawing/2014/main" id="{E157E334-7527-4AD1-B052-755934F87CB4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0177463" y="6065838"/>
            <a:ext cx="1511300" cy="471487"/>
          </a:xfrm>
          <a:blipFill dpi="0" rotWithShape="1">
            <a:srcRect/>
          </a:blip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5384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2">
            <a:extLst>
              <a:ext uri="{FF2B5EF4-FFF2-40B4-BE49-F238E27FC236}">
                <a16:creationId xmlns:a16="http://schemas.microsoft.com/office/drawing/2014/main" id="{DE4E2C89-7DB0-47FF-8489-170D0C55B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Kommentarer til YR brugertilfredshedsmålingen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7AC0413F-1ACD-478A-968B-5FD51B980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395932"/>
              </p:ext>
            </p:extLst>
          </p:nvPr>
        </p:nvGraphicFramePr>
        <p:xfrm>
          <a:off x="623888" y="1584325"/>
          <a:ext cx="10896600" cy="330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3">
                <a:tc>
                  <a:txBody>
                    <a:bodyPr/>
                    <a:lstStyle/>
                    <a:p>
                      <a:r>
                        <a:rPr lang="da-DK" sz="1800" dirty="0"/>
                        <a:t>Tema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Kommentarer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r>
                        <a:rPr lang="da-DK" sz="1800" dirty="0"/>
                        <a:t>Data 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Data fra YR afviger meget fra andre data som fx økonomisystem og fagsystem (Momentum)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Generelt er der usikkerhed i forbindelse med data, da det hænder, at noget går fejl eller lign.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3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Oplevet forsinkelser og fejl i data flere gange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Vi oplever efterslæb på nogle områder, hvor YR ikke helt stemmer med, hvad vi forventer - fx med særlig støtte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Føler, at der ikke altid er tiltro til tallene, da det ikke matcher med det, lederne på området ser 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662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2">
            <a:extLst>
              <a:ext uri="{FF2B5EF4-FFF2-40B4-BE49-F238E27FC236}">
                <a16:creationId xmlns:a16="http://schemas.microsoft.com/office/drawing/2014/main" id="{2176A565-5B10-4FE7-87E8-F647F3B02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Kommentarer til YR brugertilfredshedsmålingen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BDD06DE-47A8-4205-A3C2-B8572041D4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8" y="1584325"/>
          <a:ext cx="10896600" cy="330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89">
                <a:tc>
                  <a:txBody>
                    <a:bodyPr/>
                    <a:lstStyle/>
                    <a:p>
                      <a:r>
                        <a:rPr lang="da-DK" sz="1800" dirty="0"/>
                        <a:t>Tema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Kommentarer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06">
                <a:tc>
                  <a:txBody>
                    <a:bodyPr/>
                    <a:lstStyle/>
                    <a:p>
                      <a:r>
                        <a:rPr lang="da-DK" sz="1800" dirty="0"/>
                        <a:t>Korrektioner af data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De kommuner, der følger gennemsnits udgifter, får deres data spoleret, når der pludselig indgår data fra ”fortiden”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06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Det er irriterende, at der næsten hver måned mangler data for ”særlig støtte”. Det gør det svært at lave økonomiopfølgning på området.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06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Det er utilfredsstillende, at der meget ofte indgår data vedr. tidligere regnskabsår, der enten indgår for første gang eller korrigeres ift. tidligere.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Jeg synes, der er ret mange korrektioner bagud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06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I har været dårlige til at rette fejl – fx en kendt fejl ifm. mellemkommunal refusion.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79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2">
            <a:extLst>
              <a:ext uri="{FF2B5EF4-FFF2-40B4-BE49-F238E27FC236}">
                <a16:creationId xmlns:a16="http://schemas.microsoft.com/office/drawing/2014/main" id="{4F555EE7-847B-4982-BC59-A037AAC1C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Kommentarer til YR brugertilfredshedsmålingen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C6C64464-F4B0-45A7-8167-E46A42083D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8" y="1584325"/>
          <a:ext cx="10896600" cy="20224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3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03">
                <a:tc>
                  <a:txBody>
                    <a:bodyPr/>
                    <a:lstStyle/>
                    <a:p>
                      <a:r>
                        <a:rPr lang="da-DK" sz="1800" dirty="0"/>
                        <a:t>Tema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Kommentarer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03">
                <a:tc>
                  <a:txBody>
                    <a:bodyPr/>
                    <a:lstStyle/>
                    <a:p>
                      <a:r>
                        <a:rPr lang="da-DK" sz="1800" dirty="0"/>
                        <a:t>Leverandøren DXC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Det er administrativt tungt at bruge en servicedesk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35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Nogle gange bliver jeg kastet rundt mellem forskellige folk og hen til andre virksomheder – som så sender mig retur!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35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Informationen fra leverandøren DXC er helt håbløs – nærmest uforståelig og uden afsender og kontaktoplysninger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84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2">
            <a:extLst>
              <a:ext uri="{FF2B5EF4-FFF2-40B4-BE49-F238E27FC236}">
                <a16:creationId xmlns:a16="http://schemas.microsoft.com/office/drawing/2014/main" id="{B2769FDE-23B0-447A-96D4-355E4FA44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Kommentarer til YR brugertilfredshedsmålingen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DE76CEB4-04F6-4296-B14C-B2B241D61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837251"/>
              </p:ext>
            </p:extLst>
          </p:nvPr>
        </p:nvGraphicFramePr>
        <p:xfrm>
          <a:off x="623888" y="1219200"/>
          <a:ext cx="10896600" cy="4786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63">
                <a:tc>
                  <a:txBody>
                    <a:bodyPr/>
                    <a:lstStyle/>
                    <a:p>
                      <a:r>
                        <a:rPr lang="da-DK" sz="1800" dirty="0"/>
                        <a:t>Tema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Kommentarer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r>
                        <a:rPr lang="da-DK" sz="1800" dirty="0"/>
                        <a:t>Diverse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YUMO er spild af tid og ressourcer – det er virkelig småpenge, når man ser på budgetterne på dette område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Flere kommentarer, der går på de manglende 500 mio. og løntilskud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Jeg savner en god måde at lave ledertilsyn på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FLIS-DAP er godt!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Jeg synes, vi har været kaldt til webinar, hvor vi ikke helt forstod hvorfor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Der går lang tid fra, at I opdager en fejl, til den meldes ud - og ofte endnu længere tid før den rettes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Informationen er </a:t>
                      </a:r>
                      <a:r>
                        <a:rPr lang="da-DK" sz="1800"/>
                        <a:t>blevet dårligere, </a:t>
                      </a:r>
                      <a:r>
                        <a:rPr lang="da-DK" sz="1800" dirty="0"/>
                        <a:t>end da STAR kørte afregningen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Har tilmeldt min mail til opdateringer et hav af gange, men modtager stadig ikke mails vedr. YR.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Vi mangler som tidligere år generel information om status og hvilke fejl, der er i YR og forventninger til, hvornår fejl forventes at blive reguleret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36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98BD0-AFA0-4951-AC6E-D58DF1A1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Fokusområder i 2023</a:t>
            </a:r>
          </a:p>
        </p:txBody>
      </p:sp>
    </p:spTree>
    <p:extLst>
      <p:ext uri="{BB962C8B-B14F-4D97-AF65-F5344CB8AC3E}">
        <p14:creationId xmlns:p14="http://schemas.microsoft.com/office/powerpoint/2010/main" val="267361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97223-6855-439D-9BFD-34CFE326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Datakvalitet, forbedringer og forventede ændringer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E47AFCB-1274-4204-A5A5-919BB1DCB776}"/>
              </a:ext>
            </a:extLst>
          </p:cNvPr>
          <p:cNvSpPr/>
          <p:nvPr/>
        </p:nvSpPr>
        <p:spPr>
          <a:xfrm>
            <a:off x="623391" y="1526650"/>
            <a:ext cx="3296602" cy="14789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Indsatser ift. datakvalitet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B3ACE9-6A1C-4176-A2AF-FC11167B2F59}"/>
              </a:ext>
            </a:extLst>
          </p:cNvPr>
          <p:cNvSpPr/>
          <p:nvPr/>
        </p:nvSpPr>
        <p:spPr>
          <a:xfrm>
            <a:off x="623391" y="3320994"/>
            <a:ext cx="3296602" cy="1478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Forbedringer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625F248-1AAC-446D-8697-A4E84401E187}"/>
              </a:ext>
            </a:extLst>
          </p:cNvPr>
          <p:cNvSpPr/>
          <p:nvPr/>
        </p:nvSpPr>
        <p:spPr>
          <a:xfrm>
            <a:off x="623391" y="5115338"/>
            <a:ext cx="3296602" cy="14789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Ændringer</a:t>
            </a:r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953FEE5-A683-4B8A-8906-81E20A4A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0" t="43572" r="33449" b="25213"/>
          <a:stretch/>
        </p:blipFill>
        <p:spPr>
          <a:xfrm>
            <a:off x="6505172" y="5018764"/>
            <a:ext cx="5412458" cy="166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976E4BAB-675C-4EF6-A530-77ECCC9C28AD}"/>
              </a:ext>
            </a:extLst>
          </p:cNvPr>
          <p:cNvGrpSpPr/>
          <p:nvPr/>
        </p:nvGrpSpPr>
        <p:grpSpPr>
          <a:xfrm>
            <a:off x="5832074" y="1287478"/>
            <a:ext cx="5242876" cy="1585911"/>
            <a:chOff x="5266464" y="1287478"/>
            <a:chExt cx="5242876" cy="1585911"/>
          </a:xfrm>
        </p:grpSpPr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13354697-473C-49B4-A473-25629E53B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0434" y="1658852"/>
              <a:ext cx="1277555" cy="1214537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DD21590-71FC-4366-AF2E-4277B0203D41}"/>
                </a:ext>
              </a:extLst>
            </p:cNvPr>
            <p:cNvSpPr/>
            <p:nvPr/>
          </p:nvSpPr>
          <p:spPr>
            <a:xfrm>
              <a:off x="5266464" y="1792865"/>
              <a:ext cx="1134336" cy="10805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DATA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IND</a:t>
              </a:r>
            </a:p>
          </p:txBody>
        </p:sp>
        <p:sp>
          <p:nvSpPr>
            <p:cNvPr id="14" name="Pil: højre 13">
              <a:extLst>
                <a:ext uri="{FF2B5EF4-FFF2-40B4-BE49-F238E27FC236}">
                  <a16:creationId xmlns:a16="http://schemas.microsoft.com/office/drawing/2014/main" id="{403F8D06-7A15-4066-8D05-DB529CF54326}"/>
                </a:ext>
              </a:extLst>
            </p:cNvPr>
            <p:cNvSpPr/>
            <p:nvPr/>
          </p:nvSpPr>
          <p:spPr>
            <a:xfrm>
              <a:off x="6741913" y="2139010"/>
              <a:ext cx="360733" cy="38823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CEAE2B4-9C78-4D21-8F19-0875AEBF6DD2}"/>
                </a:ext>
              </a:extLst>
            </p:cNvPr>
            <p:cNvSpPr/>
            <p:nvPr/>
          </p:nvSpPr>
          <p:spPr>
            <a:xfrm>
              <a:off x="7705814" y="1287478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YR</a:t>
              </a:r>
              <a:endParaRPr kumimoji="0" lang="da-DK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3C25A96-AAC8-477D-98D4-EFE8B52BA515}"/>
                </a:ext>
              </a:extLst>
            </p:cNvPr>
            <p:cNvSpPr/>
            <p:nvPr/>
          </p:nvSpPr>
          <p:spPr>
            <a:xfrm>
              <a:off x="9477623" y="1792865"/>
              <a:ext cx="1031717" cy="972326"/>
            </a:xfrm>
            <a:prstGeom prst="rect">
              <a:avLst/>
            </a:prstGeom>
            <a:solidFill>
              <a:srgbClr val="8E2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DATA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UD</a:t>
              </a:r>
            </a:p>
          </p:txBody>
        </p:sp>
        <p:sp>
          <p:nvSpPr>
            <p:cNvPr id="17" name="Pil: højre 16">
              <a:extLst>
                <a:ext uri="{FF2B5EF4-FFF2-40B4-BE49-F238E27FC236}">
                  <a16:creationId xmlns:a16="http://schemas.microsoft.com/office/drawing/2014/main" id="{E437716F-69CF-48B3-B132-FE2B64224087}"/>
                </a:ext>
              </a:extLst>
            </p:cNvPr>
            <p:cNvSpPr/>
            <p:nvPr/>
          </p:nvSpPr>
          <p:spPr>
            <a:xfrm>
              <a:off x="8847439" y="2139010"/>
              <a:ext cx="360733" cy="38823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kstfelt 20">
            <a:extLst>
              <a:ext uri="{FF2B5EF4-FFF2-40B4-BE49-F238E27FC236}">
                <a16:creationId xmlns:a16="http://schemas.microsoft.com/office/drawing/2014/main" id="{8D2150F3-DABE-42E3-97C3-770F70A43492}"/>
              </a:ext>
            </a:extLst>
          </p:cNvPr>
          <p:cNvSpPr txBox="1"/>
          <p:nvPr/>
        </p:nvSpPr>
        <p:spPr>
          <a:xfrm>
            <a:off x="4028514" y="5364909"/>
            <a:ext cx="2476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dirty="0">
                <a:solidFill>
                  <a:prstClr val="black"/>
                </a:solidFill>
                <a:latin typeface="Trebuchet MS" panose="020B0603020202020204" pitchFamily="34" charset="0"/>
              </a:rPr>
              <a:t>Nye kontroller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Lovændringer som følge af ny regering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prstClr val="black"/>
                </a:solidFill>
                <a:latin typeface="Trebuchet MS" panose="020B0603020202020204" pitchFamily="34" charset="0"/>
              </a:rPr>
              <a:t>YUMU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2B65308-8EB4-4399-8163-E072355CFBFE}"/>
              </a:ext>
            </a:extLst>
          </p:cNvPr>
          <p:cNvGrpSpPr/>
          <p:nvPr/>
        </p:nvGrpSpPr>
        <p:grpSpPr>
          <a:xfrm>
            <a:off x="5847489" y="3057626"/>
            <a:ext cx="5242876" cy="1585911"/>
            <a:chOff x="5847489" y="3057626"/>
            <a:chExt cx="5242876" cy="1585911"/>
          </a:xfrm>
        </p:grpSpPr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E1630AC2-EEF5-4437-A891-D4EF84666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59" y="3429000"/>
              <a:ext cx="1277555" cy="1214537"/>
            </a:xfrm>
            <a:prstGeom prst="rect">
              <a:avLst/>
            </a:prstGeom>
          </p:spPr>
        </p:pic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19D28A2B-3C42-478C-B2FD-8BCAD735E0A3}"/>
                </a:ext>
              </a:extLst>
            </p:cNvPr>
            <p:cNvSpPr/>
            <p:nvPr/>
          </p:nvSpPr>
          <p:spPr>
            <a:xfrm>
              <a:off x="5847489" y="3563013"/>
              <a:ext cx="1134336" cy="10805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DATA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IND</a:t>
              </a:r>
            </a:p>
          </p:txBody>
        </p:sp>
        <p:sp>
          <p:nvSpPr>
            <p:cNvPr id="24" name="Pil: højre 23">
              <a:extLst>
                <a:ext uri="{FF2B5EF4-FFF2-40B4-BE49-F238E27FC236}">
                  <a16:creationId xmlns:a16="http://schemas.microsoft.com/office/drawing/2014/main" id="{EBAE5E18-F4A2-4130-8512-6E9BF6377D7E}"/>
                </a:ext>
              </a:extLst>
            </p:cNvPr>
            <p:cNvSpPr/>
            <p:nvPr/>
          </p:nvSpPr>
          <p:spPr>
            <a:xfrm>
              <a:off x="7322938" y="3909158"/>
              <a:ext cx="360733" cy="38823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C69B1552-F7FD-4427-8E2E-CAF9D0B99C84}"/>
                </a:ext>
              </a:extLst>
            </p:cNvPr>
            <p:cNvSpPr/>
            <p:nvPr/>
          </p:nvSpPr>
          <p:spPr>
            <a:xfrm>
              <a:off x="8286839" y="305762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YR</a:t>
              </a:r>
              <a:endParaRPr kumimoji="0" lang="da-DK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DC5F24F4-F4E8-4040-B6B6-57614F2AD0A9}"/>
                </a:ext>
              </a:extLst>
            </p:cNvPr>
            <p:cNvSpPr/>
            <p:nvPr/>
          </p:nvSpPr>
          <p:spPr>
            <a:xfrm>
              <a:off x="10058648" y="3563013"/>
              <a:ext cx="1031717" cy="972326"/>
            </a:xfrm>
            <a:prstGeom prst="rect">
              <a:avLst/>
            </a:prstGeom>
            <a:solidFill>
              <a:srgbClr val="8E2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DATA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UD</a:t>
              </a:r>
            </a:p>
          </p:txBody>
        </p:sp>
        <p:sp>
          <p:nvSpPr>
            <p:cNvPr id="27" name="Pil: højre 26">
              <a:extLst>
                <a:ext uri="{FF2B5EF4-FFF2-40B4-BE49-F238E27FC236}">
                  <a16:creationId xmlns:a16="http://schemas.microsoft.com/office/drawing/2014/main" id="{1DFE1BAD-68F3-4831-92FC-C726B79AAA0E}"/>
                </a:ext>
              </a:extLst>
            </p:cNvPr>
            <p:cNvSpPr/>
            <p:nvPr/>
          </p:nvSpPr>
          <p:spPr>
            <a:xfrm>
              <a:off x="9428464" y="3909158"/>
              <a:ext cx="360733" cy="38823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E42F2B4E-92F4-442E-85D0-1B3EBFC08F70}"/>
              </a:ext>
            </a:extLst>
          </p:cNvPr>
          <p:cNvGrpSpPr/>
          <p:nvPr/>
        </p:nvGrpSpPr>
        <p:grpSpPr>
          <a:xfrm>
            <a:off x="8636340" y="1110651"/>
            <a:ext cx="1827520" cy="1762738"/>
            <a:chOff x="8070730" y="1110651"/>
            <a:chExt cx="1827520" cy="176273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43622D6-82CC-47C4-8175-4305E79DC87F}"/>
                </a:ext>
              </a:extLst>
            </p:cNvPr>
            <p:cNvSpPr/>
            <p:nvPr/>
          </p:nvSpPr>
          <p:spPr>
            <a:xfrm>
              <a:off x="8070730" y="1765008"/>
              <a:ext cx="1827520" cy="110838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8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E5A02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Grafik 19" descr="Markedsføring">
              <a:extLst>
                <a:ext uri="{FF2B5EF4-FFF2-40B4-BE49-F238E27FC236}">
                  <a16:creationId xmlns:a16="http://schemas.microsoft.com/office/drawing/2014/main" id="{BA1A9E1E-DBB5-467F-A9B9-40BDF6E35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15042" y="1110651"/>
              <a:ext cx="914400" cy="914400"/>
            </a:xfrm>
            <a:prstGeom prst="rect">
              <a:avLst/>
            </a:prstGeom>
          </p:spPr>
        </p:pic>
        <p:pic>
          <p:nvPicPr>
            <p:cNvPr id="29" name="Grafik 28" descr="Udråbstegn">
              <a:extLst>
                <a:ext uri="{FF2B5EF4-FFF2-40B4-BE49-F238E27FC236}">
                  <a16:creationId xmlns:a16="http://schemas.microsoft.com/office/drawing/2014/main" id="{A99469D3-41E5-4076-91E8-6980F994A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80442" y="1130062"/>
              <a:ext cx="486696" cy="486696"/>
            </a:xfrm>
            <a:prstGeom prst="rect">
              <a:avLst/>
            </a:prstGeom>
          </p:spPr>
        </p:pic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42FCBA06-C7CD-42CE-AD67-94835214563D}"/>
              </a:ext>
            </a:extLst>
          </p:cNvPr>
          <p:cNvGrpSpPr/>
          <p:nvPr/>
        </p:nvGrpSpPr>
        <p:grpSpPr>
          <a:xfrm>
            <a:off x="4028135" y="3496006"/>
            <a:ext cx="2059819" cy="1214537"/>
            <a:chOff x="4028135" y="3496006"/>
            <a:chExt cx="2059819" cy="1214537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88DBCD5-9F28-4C5C-9B4B-52090A58E35E}"/>
                </a:ext>
              </a:extLst>
            </p:cNvPr>
            <p:cNvSpPr/>
            <p:nvPr/>
          </p:nvSpPr>
          <p:spPr>
            <a:xfrm>
              <a:off x="4063803" y="3496006"/>
              <a:ext cx="1962655" cy="121453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8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E5A02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59EF37FC-FB72-4740-B169-273AC0C2822E}"/>
                </a:ext>
              </a:extLst>
            </p:cNvPr>
            <p:cNvSpPr txBox="1"/>
            <p:nvPr/>
          </p:nvSpPr>
          <p:spPr>
            <a:xfrm>
              <a:off x="4028135" y="3606280"/>
              <a:ext cx="2059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Kilder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EFC38214-D461-4059-8013-7C7CBF00F3D9}"/>
                </a:ext>
              </a:extLst>
            </p:cNvPr>
            <p:cNvSpPr/>
            <p:nvPr/>
          </p:nvSpPr>
          <p:spPr>
            <a:xfrm>
              <a:off x="4289220" y="4085167"/>
              <a:ext cx="15428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da-DK" sz="1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Fx KY, KSD,</a:t>
              </a:r>
            </a:p>
            <a:p>
              <a:pPr lvl="0" algn="ctr">
                <a:defRPr/>
              </a:pPr>
              <a:r>
                <a:rPr lang="da-DK" sz="1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UDK, KP, STAR</a:t>
              </a: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B4F537FD-00A8-4B61-B1D3-4DCEAF98A871}"/>
              </a:ext>
            </a:extLst>
          </p:cNvPr>
          <p:cNvGrpSpPr/>
          <p:nvPr/>
        </p:nvGrpSpPr>
        <p:grpSpPr>
          <a:xfrm>
            <a:off x="10956517" y="3657715"/>
            <a:ext cx="1209021" cy="757106"/>
            <a:chOff x="4015219" y="3475299"/>
            <a:chExt cx="2059819" cy="1214537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A2E9ABEE-4969-48E6-8515-81228501C458}"/>
                </a:ext>
              </a:extLst>
            </p:cNvPr>
            <p:cNvSpPr/>
            <p:nvPr/>
          </p:nvSpPr>
          <p:spPr>
            <a:xfrm>
              <a:off x="4063802" y="3475299"/>
              <a:ext cx="1962655" cy="121453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8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E5A02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8002BB3-BF3C-430B-9052-2A596C47D301}"/>
                </a:ext>
              </a:extLst>
            </p:cNvPr>
            <p:cNvSpPr txBox="1"/>
            <p:nvPr/>
          </p:nvSpPr>
          <p:spPr>
            <a:xfrm>
              <a:off x="4015219" y="3811016"/>
              <a:ext cx="2059819" cy="543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Bogføring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2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F5B194A5-30EF-4378-82B6-82622A1C148F}"/>
              </a:ext>
            </a:extLst>
          </p:cNvPr>
          <p:cNvSpPr txBox="1"/>
          <p:nvPr/>
        </p:nvSpPr>
        <p:spPr>
          <a:xfrm>
            <a:off x="829529" y="2976730"/>
            <a:ext cx="252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Trebuchet MS" panose="020B0603020202020204" pitchFamily="34" charset="0"/>
              </a:rPr>
              <a:t>Hans Henrik Jacobsen </a:t>
            </a:r>
            <a:br>
              <a:rPr lang="da-DK" dirty="0">
                <a:latin typeface="Trebuchet MS" panose="020B0603020202020204" pitchFamily="34" charset="0"/>
              </a:rPr>
            </a:br>
            <a:r>
              <a:rPr lang="da-DK" dirty="0">
                <a:latin typeface="Trebuchet MS" panose="020B0603020202020204" pitchFamily="34" charset="0"/>
              </a:rPr>
              <a:t>Projektleder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CD1762E-2992-48A9-8564-2B928EAEE39F}"/>
              </a:ext>
            </a:extLst>
          </p:cNvPr>
          <p:cNvSpPr txBox="1"/>
          <p:nvPr/>
        </p:nvSpPr>
        <p:spPr>
          <a:xfrm>
            <a:off x="4920405" y="2977702"/>
            <a:ext cx="171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Trebuchet MS" panose="020B0603020202020204" pitchFamily="34" charset="0"/>
              </a:rPr>
              <a:t>Claus Osmund </a:t>
            </a:r>
            <a:br>
              <a:rPr lang="da-DK" dirty="0">
                <a:latin typeface="Trebuchet MS" panose="020B0603020202020204" pitchFamily="34" charset="0"/>
              </a:rPr>
            </a:br>
            <a:r>
              <a:rPr lang="da-DK" dirty="0">
                <a:latin typeface="Trebuchet MS" panose="020B0603020202020204" pitchFamily="34" charset="0"/>
              </a:rPr>
              <a:t>Product </a:t>
            </a:r>
            <a:r>
              <a:rPr lang="da-DK" dirty="0" err="1">
                <a:latin typeface="Trebuchet MS" panose="020B0603020202020204" pitchFamily="34" charset="0"/>
              </a:rPr>
              <a:t>Owner</a:t>
            </a:r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DB990825-462D-4C9F-A528-DFFA1041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21" y="356322"/>
            <a:ext cx="11209172" cy="841638"/>
          </a:xfrm>
        </p:spPr>
        <p:txBody>
          <a:bodyPr>
            <a:normAutofit/>
          </a:bodyPr>
          <a:lstStyle/>
          <a:p>
            <a:r>
              <a:rPr lang="da-DK" dirty="0"/>
              <a:t>Dagens KOMBIT-team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CCCC789-D5F9-4118-B411-F639E358D33C}"/>
              </a:ext>
            </a:extLst>
          </p:cNvPr>
          <p:cNvSpPr txBox="1"/>
          <p:nvPr/>
        </p:nvSpPr>
        <p:spPr>
          <a:xfrm>
            <a:off x="8512882" y="2976730"/>
            <a:ext cx="2135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Trebuchet MS" panose="020B0603020202020204" pitchFamily="34" charset="0"/>
              </a:rPr>
              <a:t>Danny Larsen </a:t>
            </a:r>
          </a:p>
          <a:p>
            <a:pPr algn="ctr"/>
            <a:r>
              <a:rPr lang="da-DK" dirty="0">
                <a:latin typeface="Trebuchet MS" panose="020B0603020202020204" pitchFamily="34" charset="0"/>
              </a:rPr>
              <a:t>Projektkoordinator</a:t>
            </a:r>
          </a:p>
        </p:txBody>
      </p:sp>
      <p:pic>
        <p:nvPicPr>
          <p:cNvPr id="7" name="Billede 6" descr="Et billede, der indeholder græs, træ, udendørs, person&#10;&#10;Automatisk genereret beskrivelse">
            <a:extLst>
              <a:ext uri="{FF2B5EF4-FFF2-40B4-BE49-F238E27FC236}">
                <a16:creationId xmlns:a16="http://schemas.microsoft.com/office/drawing/2014/main" id="{E7D4DF76-7F18-B134-B051-30000A787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9" r="8363"/>
          <a:stretch/>
        </p:blipFill>
        <p:spPr>
          <a:xfrm>
            <a:off x="1377298" y="1176730"/>
            <a:ext cx="1429706" cy="1800000"/>
          </a:xfrm>
          <a:prstGeom prst="rect">
            <a:avLst/>
          </a:prstGeom>
        </p:spPr>
      </p:pic>
      <p:pic>
        <p:nvPicPr>
          <p:cNvPr id="11" name="Billede 10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C347EF36-1BD0-59B3-01E8-1B7FA1254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072" y="1245910"/>
            <a:ext cx="1653061" cy="1800000"/>
          </a:xfrm>
          <a:prstGeom prst="rect">
            <a:avLst/>
          </a:prstGeom>
        </p:spPr>
      </p:pic>
      <p:pic>
        <p:nvPicPr>
          <p:cNvPr id="19" name="Billede 18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16F54C16-AD66-F88A-F9F7-203359CE6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610" y="1245874"/>
            <a:ext cx="1653061" cy="1800000"/>
          </a:xfrm>
          <a:prstGeom prst="rect">
            <a:avLst/>
          </a:prstGeom>
        </p:spPr>
      </p:pic>
      <p:sp>
        <p:nvSpPr>
          <p:cNvPr id="31" name="Tekstfelt 30">
            <a:extLst>
              <a:ext uri="{FF2B5EF4-FFF2-40B4-BE49-F238E27FC236}">
                <a16:creationId xmlns:a16="http://schemas.microsoft.com/office/drawing/2014/main" id="{1A0DCBB8-AA11-569C-7BA6-340381B89F7A}"/>
              </a:ext>
            </a:extLst>
          </p:cNvPr>
          <p:cNvSpPr txBox="1"/>
          <p:nvPr/>
        </p:nvSpPr>
        <p:spPr>
          <a:xfrm>
            <a:off x="3262368" y="5828462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Trebuchet MS" panose="020B0603020202020204" pitchFamily="34" charset="0"/>
              </a:rPr>
              <a:t>Nick Elsborg </a:t>
            </a:r>
            <a:br>
              <a:rPr lang="da-DK" dirty="0">
                <a:latin typeface="Trebuchet MS" panose="020B0603020202020204" pitchFamily="34" charset="0"/>
              </a:rPr>
            </a:br>
            <a:r>
              <a:rPr lang="da-DK" dirty="0">
                <a:latin typeface="Trebuchet MS" panose="020B0603020202020204" pitchFamily="34" charset="0"/>
              </a:rPr>
              <a:t>It-Konsulent</a:t>
            </a:r>
          </a:p>
        </p:txBody>
      </p:sp>
      <p:sp>
        <p:nvSpPr>
          <p:cNvPr id="5" name="Tekstfelt 3">
            <a:extLst>
              <a:ext uri="{FF2B5EF4-FFF2-40B4-BE49-F238E27FC236}">
                <a16:creationId xmlns:a16="http://schemas.microsoft.com/office/drawing/2014/main" id="{583B6C1B-E205-2614-2266-C61B72E711A1}"/>
              </a:ext>
            </a:extLst>
          </p:cNvPr>
          <p:cNvSpPr txBox="1"/>
          <p:nvPr/>
        </p:nvSpPr>
        <p:spPr>
          <a:xfrm>
            <a:off x="6711607" y="5801313"/>
            <a:ext cx="1902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Trebuchet MS" panose="020B0603020202020204" pitchFamily="34" charset="0"/>
              </a:rPr>
              <a:t>Henrik Kirkeskov</a:t>
            </a:r>
            <a:br>
              <a:rPr lang="da-DK" dirty="0">
                <a:latin typeface="Trebuchet MS" panose="020B0603020202020204" pitchFamily="34" charset="0"/>
              </a:rPr>
            </a:br>
            <a:r>
              <a:rPr lang="da-DK" dirty="0">
                <a:latin typeface="Trebuchet MS" panose="020B0603020202020204" pitchFamily="34" charset="0"/>
              </a:rPr>
              <a:t>Pressechef</a:t>
            </a: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FB33331-D856-151E-BAF3-27C664CF8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202" y="4022543"/>
            <a:ext cx="1653062" cy="1800001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64EC61A-CF06-E051-DADA-4519A02BF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535" y="4055346"/>
            <a:ext cx="1653062" cy="1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12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663312AE-73BF-4623-84C0-CB84A01E90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E9831B-610F-48BA-B014-586E61CA9E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37086" y="2734483"/>
            <a:ext cx="7317828" cy="1389034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da-DK" sz="4800" cap="small" dirty="0">
                <a:solidFill>
                  <a:prstClr val="black"/>
                </a:solidFill>
              </a:rPr>
              <a:t>Opsamling af spørgsmål</a:t>
            </a:r>
          </a:p>
          <a:p>
            <a:pPr lvl="0" algn="ctr"/>
            <a:endParaRPr lang="da-DK" sz="2400" dirty="0">
              <a:solidFill>
                <a:prstClr val="black"/>
              </a:solidFill>
            </a:endParaRPr>
          </a:p>
          <a:p>
            <a:pPr lvl="0" algn="ctr"/>
            <a:endParaRPr lang="da-DK" sz="2400" dirty="0">
              <a:solidFill>
                <a:prstClr val="black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647318-C41D-4C4F-B045-B9D7DE30DD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9271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9CA720F1-460A-4D87-AF0B-6592B199CB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5152801-EB0F-4020-8EDB-5100BA97B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836E5804-E3BF-431B-AB77-5317DCC788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97261" y="2162479"/>
            <a:ext cx="5197478" cy="2533042"/>
          </a:xfrm>
          <a:solidFill>
            <a:schemeClr val="bg1">
              <a:alpha val="75000"/>
            </a:schemeClr>
          </a:solidFill>
        </p:spPr>
        <p:txBody>
          <a:bodyPr tIns="360000" rIns="324000" bIns="180000" anchor="ctr"/>
          <a:lstStyle/>
          <a:p>
            <a:pPr algn="ctr">
              <a:lnSpc>
                <a:spcPct val="100000"/>
              </a:lnSpc>
            </a:pPr>
            <a:r>
              <a:rPr lang="da-DK" sz="4400" cap="small" dirty="0"/>
              <a:t>YR LIS-data</a:t>
            </a:r>
          </a:p>
        </p:txBody>
      </p:sp>
    </p:spTree>
    <p:extLst>
      <p:ext uri="{BB962C8B-B14F-4D97-AF65-F5344CB8AC3E}">
        <p14:creationId xmlns:p14="http://schemas.microsoft.com/office/powerpoint/2010/main" val="4179479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F62C-1196-4365-08E5-41669F4E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du med YR LIS-data?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CFAFF8D-DB93-7B4E-F5EE-ED83142B3B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552" r="27552"/>
          <a:stretch>
            <a:fillRect/>
          </a:stretch>
        </p:blipFill>
        <p:spPr>
          <a:xfrm>
            <a:off x="6718300" y="0"/>
            <a:ext cx="54737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686EC-B377-AA77-DF92-C2D6024F2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Følge udviklingen i antallet af personer på en bestemt ydelse og på forskellige refusionstrin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Danne overblik over udgifterne for forskellige ydelser over tid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Tilgå gennemsnitlig refusion- og medfinansieringsprocenter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Og meget mere…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9C4F5-7EE3-4C8E-F994-60624064B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790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02B9-885B-245D-E6F0-F9BCA58D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personer og bruttoudgifter for en enkelt ydelse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F9124-6577-B733-BE5F-3245E8FF3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43695B"/>
          </a:solidFill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BECDF-544B-B82B-3717-1346AF690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7" y="1583532"/>
            <a:ext cx="6092824" cy="410403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sym typeface="Wingdings" panose="05000000000000000000" pitchFamily="2" charset="2"/>
              </a:rPr>
              <a:t>Filtre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Kontanthjælp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Kommunenavn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Måned og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8F89F-6EF4-BA3C-3C64-66E2045E14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C2235-26B4-CA4F-4DAF-B53F925F5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8"/>
          <a:stretch/>
        </p:blipFill>
        <p:spPr>
          <a:xfrm>
            <a:off x="4941638" y="1073791"/>
            <a:ext cx="7250362" cy="57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9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EC1D-4E0B-A5CA-6883-731BD2FF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personer og bruttoudgifter for flere ydelser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513F0-97F0-31BA-E46B-6B99968CC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43695B"/>
          </a:solidFill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1F9B0-55C2-3336-D676-B3B289CAC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7" y="1583532"/>
            <a:ext cx="3812299" cy="410403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sym typeface="Wingdings" panose="05000000000000000000" pitchFamily="2" charset="2"/>
              </a:rPr>
              <a:t>Filtre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Jobafklaringsforløb, Kontanthjælp, Seniorpension, Uddannelseshjælp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Kommunenavn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Måned og år</a:t>
            </a:r>
          </a:p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36CFE-19DC-5A6F-B81A-09688177E9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54812-3DF0-E617-CC1F-98FDEB83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84" y="1327628"/>
            <a:ext cx="6921016" cy="5530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3E811E-C89B-215B-8598-3CA86F02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232" y="4152945"/>
            <a:ext cx="1328981" cy="2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77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9E88-9D6F-BB8D-85BD-BCDA76B9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Sammenligning og benchmarking med andre kommuner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54FCD-EAD2-345E-4884-85C39187AA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43695B"/>
          </a:solidFill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A22EF-0F80-E984-A9CF-60D3BE533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6" y="1583532"/>
            <a:ext cx="3812299" cy="410403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sym typeface="Wingdings" panose="05000000000000000000" pitchFamily="2" charset="2"/>
              </a:rPr>
              <a:t>Filtre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Kontanthjælp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Kommune  Kommunenavn A, Kommunenavn B, Kommunenavn C</a:t>
            </a:r>
          </a:p>
          <a:p>
            <a:pPr marL="522900" lvl="2" indent="-342900">
              <a:lnSpc>
                <a:spcPct val="150000"/>
              </a:lnSpc>
            </a:pPr>
            <a:r>
              <a:rPr lang="da-DK" sz="1600" dirty="0">
                <a:sym typeface="Wingdings" panose="05000000000000000000" pitchFamily="2" charset="2"/>
              </a:rPr>
              <a:t>Måned og år</a:t>
            </a:r>
          </a:p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F87B8-2EE9-9865-D939-FEE65F29B1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45FB2-9459-7DDC-5CA0-6C2E1DA96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87" y="1132514"/>
            <a:ext cx="7128914" cy="5714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852A1A-36FD-63E5-59CE-C864476403FD}"/>
              </a:ext>
            </a:extLst>
          </p:cNvPr>
          <p:cNvSpPr txBox="1"/>
          <p:nvPr/>
        </p:nvSpPr>
        <p:spPr>
          <a:xfrm>
            <a:off x="6920001" y="576000"/>
            <a:ext cx="1470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50B8C1"/>
                </a:solidFill>
              </a:rPr>
              <a:t>Kommune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1ACDF-577B-5C94-20E0-3FE2DBEA48BF}"/>
              </a:ext>
            </a:extLst>
          </p:cNvPr>
          <p:cNvSpPr txBox="1"/>
          <p:nvPr/>
        </p:nvSpPr>
        <p:spPr>
          <a:xfrm>
            <a:off x="8591921" y="576000"/>
            <a:ext cx="1461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DE9C2B"/>
                </a:solidFill>
              </a:rPr>
              <a:t>Kommune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0DA03-8937-1977-A02A-C98DB187B1A2}"/>
              </a:ext>
            </a:extLst>
          </p:cNvPr>
          <p:cNvSpPr txBox="1"/>
          <p:nvPr/>
        </p:nvSpPr>
        <p:spPr>
          <a:xfrm>
            <a:off x="10255024" y="576000"/>
            <a:ext cx="1459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E46053"/>
                </a:solidFill>
              </a:rPr>
              <a:t>Kommune C</a:t>
            </a:r>
          </a:p>
        </p:txBody>
      </p:sp>
    </p:spTree>
    <p:extLst>
      <p:ext uri="{BB962C8B-B14F-4D97-AF65-F5344CB8AC3E}">
        <p14:creationId xmlns:p14="http://schemas.microsoft.com/office/powerpoint/2010/main" val="2815489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C038-5FDF-25A5-FC4A-FAA397FA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tilgår du YR data?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F4CF9-231F-C452-AD06-E895DEFEEB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7" y="1583532"/>
            <a:ext cx="5867602" cy="479210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Rå-data gennem Serviceplatformen (</a:t>
            </a:r>
            <a:r>
              <a:rPr lang="da-DK" sz="2000" dirty="0">
                <a:hlinkClick r:id="rId2"/>
              </a:rPr>
              <a:t>SF5502 – Digitaliseringskataloget</a:t>
            </a:r>
            <a:r>
              <a:rPr lang="da-DK" sz="2000" dirty="0"/>
              <a:t>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FLIS DAP (aggregeret niveau) og FLIS Datapakker (individniveau)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Tag fat i din sikkerhedsansvarlige eller skriv til </a:t>
            </a:r>
            <a:r>
              <a:rPr lang="da-DK" sz="2000" dirty="0">
                <a:solidFill>
                  <a:schemeClr val="accent1"/>
                </a:solidFill>
                <a:hlinkClick r:id="rId3"/>
              </a:rPr>
              <a:t>flis@kombit.dk</a:t>
            </a:r>
            <a:endParaRPr lang="da-DK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Kig evt. i vejledningen ”FLIS – sådan kommer du i gang” på vores dokumentbibliotek, </a:t>
            </a:r>
            <a:br>
              <a:rPr lang="da-DK" sz="2000" dirty="0"/>
            </a:br>
            <a:r>
              <a:rPr lang="da-DK" sz="2000" dirty="0" err="1"/>
              <a:t>ShareKomm</a:t>
            </a:r>
            <a:r>
              <a:rPr lang="da-DK" sz="2000" dirty="0"/>
              <a:t> (</a:t>
            </a:r>
            <a:r>
              <a:rPr lang="da-DK" sz="2000" dirty="0">
                <a:hlinkClick r:id="rId4"/>
              </a:rPr>
              <a:t>link</a:t>
            </a:r>
            <a:r>
              <a:rPr lang="da-DK" sz="20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Kommune case om anvendelse af YR data (</a:t>
            </a:r>
            <a:r>
              <a:rPr lang="da-DK" sz="2000" dirty="0">
                <a:hlinkClick r:id="rId5"/>
              </a:rPr>
              <a:t>link</a:t>
            </a:r>
            <a:r>
              <a:rPr lang="da-DK" sz="20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28E93-3C0A-3024-2FCB-63528DC22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525AF4E-F424-2F0B-9D07-30E65534CE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27552" r="27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1497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663312AE-73BF-4623-84C0-CB84A01E90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E9831B-610F-48BA-B014-586E61CA9E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37086" y="2766431"/>
            <a:ext cx="7317828" cy="1325138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da-DK" sz="4800" cap="small" dirty="0">
                <a:solidFill>
                  <a:prstClr val="black"/>
                </a:solidFill>
              </a:rPr>
              <a:t>Opsamling af spørgsmål</a:t>
            </a:r>
            <a:endParaRPr lang="da-DK" sz="2400" dirty="0">
              <a:solidFill>
                <a:prstClr val="black"/>
              </a:solidFill>
            </a:endParaRPr>
          </a:p>
          <a:p>
            <a:pPr lvl="0" algn="ctr"/>
            <a:endParaRPr lang="da-DK" sz="2400" dirty="0">
              <a:solidFill>
                <a:prstClr val="black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647318-C41D-4C4F-B045-B9D7DE30DD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026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FCB56943-95A4-4146-B0B0-4944DA90F3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409272-90CA-4A59-A219-01F3401067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F5904C08-8951-43E2-AF67-66816889D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7976" y="2683098"/>
            <a:ext cx="8716048" cy="1491803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3600" dirty="0"/>
              <a:t>Hjælp til supporthenvendelser</a:t>
            </a:r>
            <a:endParaRPr lang="da-DK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61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AB797C-3F6D-40DF-BD4C-266E2C074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4" t="7895" r="13021" b="5809"/>
          <a:stretch/>
        </p:blipFill>
        <p:spPr>
          <a:xfrm>
            <a:off x="4739951" y="1056955"/>
            <a:ext cx="7268839" cy="47440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6215F7-CE67-4682-992A-8660B3EF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91" y="333154"/>
            <a:ext cx="10896607" cy="841638"/>
          </a:xfrm>
        </p:spPr>
        <p:txBody>
          <a:bodyPr/>
          <a:lstStyle/>
          <a:p>
            <a:r>
              <a:rPr lang="da-DK" dirty="0"/>
              <a:t>www.ydelsesrefusion.dk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AFC252E6-2928-45C5-B2FA-8797B3B63497}"/>
              </a:ext>
            </a:extLst>
          </p:cNvPr>
          <p:cNvSpPr txBox="1">
            <a:spLocks/>
          </p:cNvSpPr>
          <p:nvPr/>
        </p:nvSpPr>
        <p:spPr>
          <a:xfrm>
            <a:off x="304800" y="1417638"/>
            <a:ext cx="4435151" cy="486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Overblik over: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Information om YR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Data for din kommune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Driftsstatus</a:t>
            </a:r>
          </a:p>
          <a:p>
            <a:pPr marL="538163" marR="0" lvl="3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Henvendelser til DXC: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Kontaktinformation til DXC Service Desk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Oprettelse af supportsag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29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8BE37-EA4E-4E4F-949D-EEECDD85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31" y="281176"/>
            <a:ext cx="10896607" cy="841638"/>
          </a:xfrm>
        </p:spPr>
        <p:txBody>
          <a:bodyPr>
            <a:normAutofit/>
          </a:bodyPr>
          <a:lstStyle/>
          <a:p>
            <a:br>
              <a:rPr lang="da-DK" sz="4000" dirty="0"/>
            </a:br>
            <a:r>
              <a:rPr lang="da-DK" dirty="0"/>
              <a:t>Dagens program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6B5B9F6-6B50-4842-97E4-C55BB8B41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757394"/>
              </p:ext>
            </p:extLst>
          </p:nvPr>
        </p:nvGraphicFramePr>
        <p:xfrm>
          <a:off x="1675117" y="1122814"/>
          <a:ext cx="8841765" cy="5515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992">
                  <a:extLst>
                    <a:ext uri="{9D8B030D-6E8A-4147-A177-3AD203B41FA5}">
                      <a16:colId xmlns:a16="http://schemas.microsoft.com/office/drawing/2014/main" val="3279212189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949927952"/>
                    </a:ext>
                  </a:extLst>
                </a:gridCol>
              </a:tblGrid>
              <a:tr h="359595">
                <a:tc>
                  <a:txBody>
                    <a:bodyPr/>
                    <a:lstStyle/>
                    <a:p>
                      <a:pPr algn="l"/>
                      <a:r>
                        <a:rPr lang="da-DK" sz="2000" dirty="0"/>
                        <a:t>Program</a:t>
                      </a:r>
                      <a:endParaRPr lang="da-DK" sz="2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11561" marR="111561">
                    <a:solidFill>
                      <a:srgbClr val="43695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000" dirty="0"/>
                        <a:t>Tid</a:t>
                      </a:r>
                      <a:endParaRPr lang="da-DK" sz="2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11561" marR="111561">
                    <a:solidFill>
                      <a:srgbClr val="436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11616"/>
                  </a:ext>
                </a:extLst>
              </a:tr>
              <a:tr h="420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800" b="1" dirty="0"/>
                        <a:t>Velkommen</a:t>
                      </a:r>
                      <a:r>
                        <a:rPr lang="da-DK" sz="1800" dirty="0"/>
                        <a:t> </a:t>
                      </a:r>
                      <a:r>
                        <a:rPr lang="da-DK" sz="1400" dirty="0"/>
                        <a:t>v. Hans Henrik Jacobsen, KOMBIT</a:t>
                      </a:r>
                      <a:endParaRPr lang="da-D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561" marR="111561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11561" marR="111561"/>
                </a:tc>
                <a:extLst>
                  <a:ext uri="{0D108BD9-81ED-4DB2-BD59-A6C34878D82A}">
                    <a16:rowId xmlns:a16="http://schemas.microsoft.com/office/drawing/2014/main" val="3276289349"/>
                  </a:ext>
                </a:extLst>
              </a:tr>
              <a:tr h="1335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800" b="1" dirty="0"/>
                        <a:t>Status på aktiviteter i 2022</a:t>
                      </a:r>
                      <a:r>
                        <a:rPr lang="da-DK" sz="1800" dirty="0"/>
                        <a:t> </a:t>
                      </a:r>
                      <a:r>
                        <a:rPr lang="da-DK" sz="1400" dirty="0"/>
                        <a:t>v. Claus Osmund, KOMBIT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Diverse vigtige emner, ændringer og forbedringer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Problemer med kildedata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Resultater fra YR-brugertilfredshedsundersøgelsen, der blev gennemført dec. 2022</a:t>
                      </a:r>
                    </a:p>
                  </a:txBody>
                  <a:tcPr marL="111561" marR="111561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dirty="0"/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dirty="0"/>
                        <a:t>10-15 min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da-DK" sz="1400" dirty="0"/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400" dirty="0"/>
                        <a:t>10 min.</a:t>
                      </a:r>
                    </a:p>
                  </a:txBody>
                  <a:tcPr marL="111561" marR="111561"/>
                </a:tc>
                <a:extLst>
                  <a:ext uri="{0D108BD9-81ED-4DB2-BD59-A6C34878D82A}">
                    <a16:rowId xmlns:a16="http://schemas.microsoft.com/office/drawing/2014/main" val="2530244424"/>
                  </a:ext>
                </a:extLst>
              </a:tr>
              <a:tr h="811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dirty="0"/>
                        <a:t>Fokusområder i 2023 </a:t>
                      </a:r>
                      <a:r>
                        <a:rPr lang="da-DK" sz="1400" dirty="0"/>
                        <a:t>v. Claus Osmund, KOMBIT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400" i="1" dirty="0"/>
                        <a:t>Datakvalitet, forbedringer og forventede ændringer</a:t>
                      </a:r>
                    </a:p>
                  </a:txBody>
                  <a:tcPr marL="111561" marR="1115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dirty="0">
                          <a:latin typeface="+mj-lt"/>
                          <a:cs typeface="Times New Roman" panose="02020603050405020304" pitchFamily="18" charset="0"/>
                        </a:rPr>
                        <a:t>10-15 min</a:t>
                      </a:r>
                    </a:p>
                  </a:txBody>
                  <a:tcPr marL="111561" marR="111561" anchor="ctr"/>
                </a:tc>
                <a:extLst>
                  <a:ext uri="{0D108BD9-81ED-4DB2-BD59-A6C34878D82A}">
                    <a16:rowId xmlns:a16="http://schemas.microsoft.com/office/drawing/2014/main" val="3796179005"/>
                  </a:ext>
                </a:extLst>
              </a:tr>
              <a:tr h="418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i="1" dirty="0"/>
                        <a:t>PAUSE – Opsamling på spørgsmål fra chatten</a:t>
                      </a:r>
                    </a:p>
                  </a:txBody>
                  <a:tcPr marL="111561" marR="11156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i="1" dirty="0"/>
                    </a:p>
                  </a:txBody>
                  <a:tcPr marL="111561" marR="111561" anchor="ctr"/>
                </a:tc>
                <a:extLst>
                  <a:ext uri="{0D108BD9-81ED-4DB2-BD59-A6C34878D82A}">
                    <a16:rowId xmlns:a16="http://schemas.microsoft.com/office/drawing/2014/main" val="230087278"/>
                  </a:ext>
                </a:extLst>
              </a:tr>
              <a:tr h="920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dirty="0"/>
                        <a:t>YR-LIS Data</a:t>
                      </a:r>
                      <a:r>
                        <a:rPr lang="da-DK" sz="1800" dirty="0"/>
                        <a:t> </a:t>
                      </a:r>
                      <a:r>
                        <a:rPr lang="da-DK" sz="1400" dirty="0"/>
                        <a:t>v. Nick Westin Elsborg, KOMBIT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400" i="1" dirty="0"/>
                        <a:t>Data fra Ydelsesrefusion – hvilke muligheder giver LIS-data?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1400" dirty="0"/>
                    </a:p>
                  </a:txBody>
                  <a:tcPr marL="111561" marR="1115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i="0" dirty="0"/>
                        <a:t>10-15 min</a:t>
                      </a:r>
                    </a:p>
                  </a:txBody>
                  <a:tcPr marL="111561" marR="111561"/>
                </a:tc>
                <a:extLst>
                  <a:ext uri="{0D108BD9-81ED-4DB2-BD59-A6C34878D82A}">
                    <a16:rowId xmlns:a16="http://schemas.microsoft.com/office/drawing/2014/main" val="1921084079"/>
                  </a:ext>
                </a:extLst>
              </a:tr>
              <a:tr h="341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i="1" dirty="0"/>
                        <a:t>PAUSE – Opsamling på spørgsmål fra chatten</a:t>
                      </a:r>
                    </a:p>
                  </a:txBody>
                  <a:tcPr marL="111561" marR="1115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i="0" dirty="0"/>
                    </a:p>
                  </a:txBody>
                  <a:tcPr marL="111561" marR="111561"/>
                </a:tc>
                <a:extLst>
                  <a:ext uri="{0D108BD9-81ED-4DB2-BD59-A6C34878D82A}">
                    <a16:rowId xmlns:a16="http://schemas.microsoft.com/office/drawing/2014/main" val="531229537"/>
                  </a:ext>
                </a:extLst>
              </a:tr>
              <a:tr h="846032">
                <a:tc>
                  <a:txBody>
                    <a:bodyPr/>
                    <a:lstStyle/>
                    <a:p>
                      <a:r>
                        <a:rPr lang="da-DK" sz="1800" b="1" dirty="0"/>
                        <a:t>Afrunding </a:t>
                      </a:r>
                      <a:r>
                        <a:rPr lang="da-DK" sz="1400" dirty="0"/>
                        <a:t>v. Hans Henrik, KOMBIT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400" i="1" dirty="0"/>
                        <a:t>Hjælp til supporthenvendelse</a:t>
                      </a:r>
                    </a:p>
                  </a:txBody>
                  <a:tcPr marL="111561" marR="1115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i="1" dirty="0"/>
                    </a:p>
                  </a:txBody>
                  <a:tcPr marL="111561" marR="111561"/>
                </a:tc>
                <a:extLst>
                  <a:ext uri="{0D108BD9-81ED-4DB2-BD59-A6C34878D82A}">
                    <a16:rowId xmlns:a16="http://schemas.microsoft.com/office/drawing/2014/main" val="419872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943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215F7-CE67-4682-992A-8660B3EF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6" y="464911"/>
            <a:ext cx="10896607" cy="841638"/>
          </a:xfrm>
        </p:spPr>
        <p:txBody>
          <a:bodyPr/>
          <a:lstStyle/>
          <a:p>
            <a:r>
              <a:rPr lang="da-DK" dirty="0"/>
              <a:t>Support &amp; Service Desk – Oprettelse af supportsag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AE87A04-A824-47CC-8612-6EDE81259C6A}"/>
              </a:ext>
            </a:extLst>
          </p:cNvPr>
          <p:cNvSpPr txBox="1">
            <a:spLocks/>
          </p:cNvSpPr>
          <p:nvPr/>
        </p:nvSpPr>
        <p:spPr>
          <a:xfrm>
            <a:off x="299088" y="1578102"/>
            <a:ext cx="4842845" cy="5220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7200" marR="0" lvl="2" indent="-4572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Oprettelse af supportsag: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Udfyld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emne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Beskriv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problemet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Vedhæft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fil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42900" marR="0" lvl="4" indent="-3429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Ingen persondata!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538163" marR="0" lvl="3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522900" marR="0" lvl="2" indent="-3429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Følg din supportsag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Overblik over din sagsoprettelse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Beskeder fra Ydelsesrefusionsteame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900000" marR="0" lvl="4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02FD3D-B0BA-414F-BFEE-AF62A993C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2259" y="1459656"/>
            <a:ext cx="6405171" cy="16041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C3AF57-D4BB-4217-9052-3F954C4B3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324" y="855206"/>
            <a:ext cx="5133975" cy="79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231EF-9DB8-AA10-111B-E4D44E3AB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781" y="3389058"/>
            <a:ext cx="63341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6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B291C-8D82-3A79-7514-489DFF069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978DD-BBB5-FFEB-7E5C-9230D34F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842DBB4E-7620-4C7C-A5A7-20CB15B3B598}"/>
              </a:ext>
            </a:extLst>
          </p:cNvPr>
          <p:cNvSpPr txBox="1">
            <a:spLocks/>
          </p:cNvSpPr>
          <p:nvPr/>
        </p:nvSpPr>
        <p:spPr>
          <a:xfrm>
            <a:off x="3734371" y="2780152"/>
            <a:ext cx="4723258" cy="12976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a-DK" sz="4800" dirty="0"/>
              <a:t>Afrunding</a:t>
            </a:r>
            <a:endParaRPr lang="da-DK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3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EBA14630-DE3F-49F1-8DA8-51D69D74C3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567"/>
          <a:stretch/>
        </p:blipFill>
        <p:spPr>
          <a:xfrm>
            <a:off x="0" y="0"/>
            <a:ext cx="8925989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A932E56-41BC-4C06-89EC-C716754631AE}"/>
              </a:ext>
            </a:extLst>
          </p:cNvPr>
          <p:cNvSpPr/>
          <p:nvPr/>
        </p:nvSpPr>
        <p:spPr>
          <a:xfrm>
            <a:off x="283396" y="172916"/>
            <a:ext cx="8315960" cy="1339480"/>
          </a:xfrm>
          <a:prstGeom prst="rect">
            <a:avLst/>
          </a:prstGeom>
          <a:solidFill>
            <a:srgbClr val="43695B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>
                <a:latin typeface="Trebuchet MS" panose="020B0603020202020204" pitchFamily="34" charset="0"/>
              </a:rPr>
              <a:t>Tak for i dag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9601619-80CC-4E1C-99D8-68177EC14CA2}"/>
              </a:ext>
            </a:extLst>
          </p:cNvPr>
          <p:cNvSpPr/>
          <p:nvPr/>
        </p:nvSpPr>
        <p:spPr>
          <a:xfrm>
            <a:off x="8925382" y="-6341"/>
            <a:ext cx="3266617" cy="5910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Trebuchet MS" panose="020B0603020202020204" pitchFamily="34" charset="0"/>
              </a:rPr>
              <a:t>Rekvirering af webinar optagelse og besvarelse på mere specifikke spørgsmål skal henvendes til </a:t>
            </a:r>
          </a:p>
          <a:p>
            <a:pPr algn="ctr"/>
            <a:endParaRPr lang="da-DK" dirty="0"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ydelsesrefusion@kombit.dk</a:t>
            </a:r>
            <a:endParaRPr lang="da-DK" dirty="0">
              <a:solidFill>
                <a:schemeClr val="accent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0B5459A-4AB7-4F46-8BB9-C0A39BBC6A71}"/>
              </a:ext>
            </a:extLst>
          </p:cNvPr>
          <p:cNvSpPr txBox="1"/>
          <p:nvPr/>
        </p:nvSpPr>
        <p:spPr>
          <a:xfrm>
            <a:off x="283396" y="1788559"/>
            <a:ext cx="8315960" cy="4115178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lIns="828000" tIns="216000" rIns="828000" rtlCol="0">
            <a:no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endParaRPr lang="da-DK" dirty="0">
              <a:latin typeface="Trebuchet MS" panose="020B0603020202020204" pitchFamily="34" charset="0"/>
              <a:hlinkClick r:id="rId5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2E78E00-5D26-459B-864F-049C3B7B76EA}"/>
              </a:ext>
            </a:extLst>
          </p:cNvPr>
          <p:cNvSpPr txBox="1"/>
          <p:nvPr/>
        </p:nvSpPr>
        <p:spPr>
          <a:xfrm>
            <a:off x="537330" y="1974666"/>
            <a:ext cx="349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43695B"/>
                </a:solidFill>
                <a:latin typeface="Trebuchet MS" panose="020B0603020202020204" pitchFamily="34" charset="0"/>
              </a:rPr>
              <a:t>VIGTIGE LINKS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1022D516-BC0B-4C90-86C4-68FF269E1847}"/>
              </a:ext>
            </a:extLst>
          </p:cNvPr>
          <p:cNvSpPr txBox="1">
            <a:spLocks/>
          </p:cNvSpPr>
          <p:nvPr/>
        </p:nvSpPr>
        <p:spPr>
          <a:xfrm>
            <a:off x="537329" y="2516697"/>
            <a:ext cx="7962859" cy="33870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1800" dirty="0"/>
              <a:t>Ydelsesrefusions eksterne dokumentbibliotek (</a:t>
            </a:r>
            <a:r>
              <a:rPr lang="da-DK" sz="1800" dirty="0" err="1"/>
              <a:t>ShareKomm</a:t>
            </a:r>
            <a:r>
              <a:rPr lang="da-DK" sz="1800" dirty="0"/>
              <a:t>) kan tilgås </a:t>
            </a:r>
            <a:r>
              <a:rPr lang="da-DK" sz="1800" u="sng" dirty="0">
                <a:hlinkClick r:id="rId6"/>
              </a:rPr>
              <a:t>her</a:t>
            </a:r>
            <a:endParaRPr lang="da-DK" sz="1800" dirty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1800" dirty="0"/>
              <a:t>Præsentationen fra webinaret vil blive uploadet </a:t>
            </a:r>
            <a:r>
              <a:rPr lang="da-DK" sz="1800" u="sng" dirty="0">
                <a:hlinkClick r:id="rId7"/>
              </a:rPr>
              <a:t>her</a:t>
            </a:r>
            <a:r>
              <a:rPr lang="da-DK" sz="1800" u="sng" dirty="0"/>
              <a:t> </a:t>
            </a:r>
            <a:endParaRPr lang="da-DK" sz="1800" dirty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1800" dirty="0"/>
              <a:t>Yammer-netværket til videndeling, diverse emnedrøftelser eller spørgsmål findes </a:t>
            </a:r>
            <a:r>
              <a:rPr lang="da-DK" sz="1800" u="sng" dirty="0">
                <a:hlinkClick r:id="rId8"/>
              </a:rPr>
              <a:t>her</a:t>
            </a:r>
            <a:endParaRPr lang="da-DK" sz="1800" dirty="0"/>
          </a:p>
          <a:p>
            <a:pPr marL="881063" lvl="3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1600" dirty="0"/>
              <a:t>Netværket er forbeholdt kommunale medarbejdere og andre myndigheder</a:t>
            </a:r>
          </a:p>
          <a:p>
            <a:pPr marL="881063" lvl="3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1600" dirty="0"/>
              <a:t>Er du ikke allerede medlem, skal du anmode om invitation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1800" dirty="0"/>
              <a:t>Servicesiden inkl. support, info om kørsler mv. findes </a:t>
            </a:r>
            <a:r>
              <a:rPr lang="da-DK" sz="1800" u="sng" dirty="0">
                <a:hlinkClick r:id="rId9"/>
              </a:rPr>
              <a:t>her</a:t>
            </a:r>
            <a:endParaRPr lang="da-DK" sz="1800" dirty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1800" dirty="0"/>
              <a:t>Projektnyheder og generelle informationer findes </a:t>
            </a:r>
            <a:r>
              <a:rPr lang="da-DK" sz="1800" u="sng" dirty="0">
                <a:hlinkClick r:id="rId5"/>
              </a:rPr>
              <a:t>her</a:t>
            </a:r>
            <a:endParaRPr lang="da-DK" sz="1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2286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A11C0B-D84C-4946-8AF4-C3493EF4655B}"/>
              </a:ext>
            </a:extLst>
          </p:cNvPr>
          <p:cNvSpPr/>
          <p:nvPr/>
        </p:nvSpPr>
        <p:spPr>
          <a:xfrm>
            <a:off x="623392" y="504904"/>
            <a:ext cx="5628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dirty="0"/>
              <a:t>Evaluering … hvad synes du?</a:t>
            </a:r>
          </a:p>
        </p:txBody>
      </p:sp>
      <p:pic>
        <p:nvPicPr>
          <p:cNvPr id="8" name="Billede 7" descr="Hoved med tandhjul">
            <a:extLst>
              <a:ext uri="{FF2B5EF4-FFF2-40B4-BE49-F238E27FC236}">
                <a16:creationId xmlns:a16="http://schemas.microsoft.com/office/drawing/2014/main" id="{230E787A-2355-4C51-9DC6-E469776E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8615" y="1697896"/>
            <a:ext cx="3462207" cy="3462207"/>
          </a:xfrm>
          <a:prstGeom prst="rect">
            <a:avLst/>
          </a:prstGeom>
        </p:spPr>
      </p:pic>
      <p:sp>
        <p:nvSpPr>
          <p:cNvPr id="3" name="Skriftrulle: vandret 2">
            <a:extLst>
              <a:ext uri="{FF2B5EF4-FFF2-40B4-BE49-F238E27FC236}">
                <a16:creationId xmlns:a16="http://schemas.microsoft.com/office/drawing/2014/main" id="{2E3B9954-7091-EA5F-6BD0-3CA182AAC5EC}"/>
              </a:ext>
            </a:extLst>
          </p:cNvPr>
          <p:cNvSpPr/>
          <p:nvPr/>
        </p:nvSpPr>
        <p:spPr>
          <a:xfrm>
            <a:off x="623392" y="1525328"/>
            <a:ext cx="7090474" cy="3953715"/>
          </a:xfrm>
          <a:prstGeom prst="horizontalScroll">
            <a:avLst/>
          </a:prstGeom>
          <a:solidFill>
            <a:srgbClr val="436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F466B8-DD6A-1F08-A72F-CC6CA9DFA20C}"/>
              </a:ext>
            </a:extLst>
          </p:cNvPr>
          <p:cNvSpPr txBox="1">
            <a:spLocks/>
          </p:cNvSpPr>
          <p:nvPr/>
        </p:nvSpPr>
        <p:spPr>
          <a:xfrm>
            <a:off x="1364265" y="2676567"/>
            <a:ext cx="5921089" cy="150486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2400" dirty="0">
                <a:solidFill>
                  <a:schemeClr val="bg1"/>
                </a:solidFill>
              </a:rPr>
              <a:t>Efter webinaret har du fået et overblik over vores YR-aktiviteter i 2022, og hvad der vil være fokus på i 2023.</a:t>
            </a:r>
            <a:br>
              <a:rPr lang="da-DK" sz="2400" dirty="0">
                <a:solidFill>
                  <a:schemeClr val="bg1"/>
                </a:solidFill>
              </a:rPr>
            </a:b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4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08F4C-85C5-4534-8EF2-5F98A1CB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258" y="754603"/>
            <a:ext cx="9041484" cy="1751120"/>
          </a:xfrm>
        </p:spPr>
        <p:txBody>
          <a:bodyPr>
            <a:normAutofit/>
          </a:bodyPr>
          <a:lstStyle/>
          <a:p>
            <a:r>
              <a:rPr lang="da-DK" sz="3600" b="0" dirty="0"/>
              <a:t>Kort evaluering af webinaret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F6E4B7B-7124-44CB-9C83-78268ABE1D84}"/>
              </a:ext>
            </a:extLst>
          </p:cNvPr>
          <p:cNvSpPr txBox="1"/>
          <p:nvPr/>
        </p:nvSpPr>
        <p:spPr>
          <a:xfrm>
            <a:off x="4520742" y="376962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Link til evalueringen:</a:t>
            </a:r>
            <a:b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https://forms.office.com/e/XZb1GNC1pu</a:t>
            </a:r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1D0E37B0-DC20-C0C7-3A39-2275FD6F3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89" t="37565" r="26633" b="16045"/>
          <a:stretch/>
        </p:blipFill>
        <p:spPr>
          <a:xfrm>
            <a:off x="2074722" y="3091648"/>
            <a:ext cx="2205276" cy="21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0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A11C0B-D84C-4946-8AF4-C3493EF4655B}"/>
              </a:ext>
            </a:extLst>
          </p:cNvPr>
          <p:cNvSpPr/>
          <p:nvPr/>
        </p:nvSpPr>
        <p:spPr>
          <a:xfrm>
            <a:off x="623392" y="504904"/>
            <a:ext cx="47623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000" dirty="0">
                <a:latin typeface="Trebuchet MS" panose="020B0603020202020204" pitchFamily="34" charset="0"/>
              </a:rPr>
              <a:t>Mål for dagens YR-webinar</a:t>
            </a:r>
          </a:p>
        </p:txBody>
      </p:sp>
      <p:sp>
        <p:nvSpPr>
          <p:cNvPr id="6" name="Skriftrulle: vandret 5">
            <a:extLst>
              <a:ext uri="{FF2B5EF4-FFF2-40B4-BE49-F238E27FC236}">
                <a16:creationId xmlns:a16="http://schemas.microsoft.com/office/drawing/2014/main" id="{C420DF2D-4ABB-4941-8CF0-E9E8AF7B46F7}"/>
              </a:ext>
            </a:extLst>
          </p:cNvPr>
          <p:cNvSpPr/>
          <p:nvPr/>
        </p:nvSpPr>
        <p:spPr>
          <a:xfrm>
            <a:off x="623392" y="1058901"/>
            <a:ext cx="7090474" cy="3858155"/>
          </a:xfrm>
          <a:prstGeom prst="horizontalScroll">
            <a:avLst/>
          </a:prstGeom>
          <a:solidFill>
            <a:srgbClr val="436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4D9F3C28-88FC-4673-BEF2-3C2CD51ECA3F}"/>
              </a:ext>
            </a:extLst>
          </p:cNvPr>
          <p:cNvSpPr txBox="1">
            <a:spLocks/>
          </p:cNvSpPr>
          <p:nvPr/>
        </p:nvSpPr>
        <p:spPr>
          <a:xfrm>
            <a:off x="1364265" y="2249809"/>
            <a:ext cx="5921089" cy="14763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2400" dirty="0">
                <a:solidFill>
                  <a:schemeClr val="bg1"/>
                </a:solidFill>
              </a:rPr>
              <a:t>Efter webinaret har du fået et overblik over vores YR-aktiviteter i 2022, og hvad der vil være fokus på i 2023.</a:t>
            </a:r>
          </a:p>
        </p:txBody>
      </p:sp>
      <p:pic>
        <p:nvPicPr>
          <p:cNvPr id="8" name="Billede 7" descr="Hoved med tandhjul">
            <a:extLst>
              <a:ext uri="{FF2B5EF4-FFF2-40B4-BE49-F238E27FC236}">
                <a16:creationId xmlns:a16="http://schemas.microsoft.com/office/drawing/2014/main" id="{230E787A-2355-4C51-9DC6-E469776E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8615" y="1697896"/>
            <a:ext cx="3462207" cy="34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98BD0-AFA0-4951-AC6E-D58DF1A1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514" y="1556793"/>
            <a:ext cx="7864971" cy="3384376"/>
          </a:xfrm>
        </p:spPr>
        <p:txBody>
          <a:bodyPr>
            <a:normAutofit/>
          </a:bodyPr>
          <a:lstStyle/>
          <a:p>
            <a:r>
              <a:rPr lang="da-DK" sz="3600" dirty="0"/>
              <a:t>Status på YR-aktiviteter i 2022</a:t>
            </a:r>
          </a:p>
        </p:txBody>
      </p:sp>
    </p:spTree>
    <p:extLst>
      <p:ext uri="{BB962C8B-B14F-4D97-AF65-F5344CB8AC3E}">
        <p14:creationId xmlns:p14="http://schemas.microsoft.com/office/powerpoint/2010/main" val="390996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ADE4D-04AE-4971-9C79-7A0DD0F0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Vigtige emner, ændringer og forbedringer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8A0422-0953-45DC-BC2E-0AACF2B10A2C}"/>
              </a:ext>
            </a:extLst>
          </p:cNvPr>
          <p:cNvSpPr/>
          <p:nvPr/>
        </p:nvSpPr>
        <p:spPr>
          <a:xfrm>
            <a:off x="2364005" y="1286702"/>
            <a:ext cx="7415377" cy="527200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0BA3F39-F18A-43EF-BA35-DA0D436ADB3C}"/>
              </a:ext>
            </a:extLst>
          </p:cNvPr>
          <p:cNvSpPr txBox="1"/>
          <p:nvPr/>
        </p:nvSpPr>
        <p:spPr>
          <a:xfrm>
            <a:off x="4450693" y="1497586"/>
            <a:ext cx="3290613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da-DK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7FA8F579-278B-4480-AC69-29B710250FD3}"/>
              </a:ext>
            </a:extLst>
          </p:cNvPr>
          <p:cNvGrpSpPr/>
          <p:nvPr/>
        </p:nvGrpSpPr>
        <p:grpSpPr>
          <a:xfrm>
            <a:off x="2696823" y="3883366"/>
            <a:ext cx="6750000" cy="830215"/>
            <a:chOff x="2696823" y="3849615"/>
            <a:chExt cx="6750000" cy="830215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8BC1E6D1-2955-4848-A9B9-E201CE24AEDA}"/>
                </a:ext>
              </a:extLst>
            </p:cNvPr>
            <p:cNvSpPr txBox="1"/>
            <p:nvPr/>
          </p:nvSpPr>
          <p:spPr>
            <a:xfrm>
              <a:off x="2696823" y="3906570"/>
              <a:ext cx="6750000" cy="712800"/>
            </a:xfrm>
            <a:prstGeom prst="rect">
              <a:avLst/>
            </a:prstGeom>
            <a:solidFill>
              <a:srgbClr val="7F7F7F"/>
            </a:solidFill>
            <a:ln w="25400" cap="flat" cmpd="sng" algn="ctr">
              <a:solidFill>
                <a:srgbClr val="7F7F7F"/>
              </a:solidFill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Forbedringer til hjemmeside og YUMU</a:t>
              </a:r>
            </a:p>
          </p:txBody>
        </p:sp>
        <p:pic>
          <p:nvPicPr>
            <p:cNvPr id="24" name="Grafik 23" descr="Internet">
              <a:extLst>
                <a:ext uri="{FF2B5EF4-FFF2-40B4-BE49-F238E27FC236}">
                  <a16:creationId xmlns:a16="http://schemas.microsoft.com/office/drawing/2014/main" id="{0EE9BE4F-C309-4055-9D13-E1C2E23E4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17830" y="3849615"/>
              <a:ext cx="830215" cy="830215"/>
            </a:xfrm>
            <a:prstGeom prst="rect">
              <a:avLst/>
            </a:prstGeom>
          </p:spPr>
        </p:pic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485987C7-D223-4210-8D01-A3727B9182B6}"/>
              </a:ext>
            </a:extLst>
          </p:cNvPr>
          <p:cNvGrpSpPr/>
          <p:nvPr/>
        </p:nvGrpSpPr>
        <p:grpSpPr>
          <a:xfrm>
            <a:off x="2696825" y="2201746"/>
            <a:ext cx="6750000" cy="737855"/>
            <a:chOff x="2696825" y="2325571"/>
            <a:chExt cx="6750000" cy="737855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35AD566E-DD5B-4EC4-89C2-D28841225DB8}"/>
                </a:ext>
              </a:extLst>
            </p:cNvPr>
            <p:cNvSpPr txBox="1"/>
            <p:nvPr/>
          </p:nvSpPr>
          <p:spPr>
            <a:xfrm>
              <a:off x="2696825" y="2338099"/>
              <a:ext cx="6750000" cy="712800"/>
            </a:xfrm>
            <a:prstGeom prst="rect">
              <a:avLst/>
            </a:prstGeom>
            <a:solidFill>
              <a:srgbClr val="E5A02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YR i drift: Processer og procedurer</a:t>
              </a:r>
            </a:p>
          </p:txBody>
        </p:sp>
        <p:pic>
          <p:nvPicPr>
            <p:cNvPr id="30" name="Grafik 29" descr="Cirkel med pile">
              <a:extLst>
                <a:ext uri="{FF2B5EF4-FFF2-40B4-BE49-F238E27FC236}">
                  <a16:creationId xmlns:a16="http://schemas.microsoft.com/office/drawing/2014/main" id="{4F0A7E42-B49B-44C4-A818-538D2C6C9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93804" y="2325571"/>
              <a:ext cx="737855" cy="737855"/>
            </a:xfrm>
            <a:prstGeom prst="rect">
              <a:avLst/>
            </a:prstGeom>
          </p:spPr>
        </p:pic>
        <p:pic>
          <p:nvPicPr>
            <p:cNvPr id="32" name="Grafik 31" descr="Cykel med personer">
              <a:extLst>
                <a:ext uri="{FF2B5EF4-FFF2-40B4-BE49-F238E27FC236}">
                  <a16:creationId xmlns:a16="http://schemas.microsoft.com/office/drawing/2014/main" id="{5D3006E7-6E66-4D36-829A-948F0E61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57660" y="2377130"/>
              <a:ext cx="675278" cy="675278"/>
            </a:xfrm>
            <a:prstGeom prst="rect">
              <a:avLst/>
            </a:prstGeom>
          </p:spPr>
        </p:pic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5ED7A61E-1AD9-42FB-BE40-A80090B6F805}"/>
              </a:ext>
            </a:extLst>
          </p:cNvPr>
          <p:cNvGrpSpPr/>
          <p:nvPr/>
        </p:nvGrpSpPr>
        <p:grpSpPr>
          <a:xfrm>
            <a:off x="2696825" y="3072495"/>
            <a:ext cx="6750000" cy="712800"/>
            <a:chOff x="2696825" y="3123919"/>
            <a:chExt cx="6750000" cy="712800"/>
          </a:xfrm>
        </p:grpSpPr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9A0C3C2E-6A21-4F2D-970E-DBC3F9F4F41F}"/>
                </a:ext>
              </a:extLst>
            </p:cNvPr>
            <p:cNvSpPr txBox="1"/>
            <p:nvPr/>
          </p:nvSpPr>
          <p:spPr>
            <a:xfrm>
              <a:off x="2696825" y="3123919"/>
              <a:ext cx="6750000" cy="712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Fokus på LIS-data fra YR</a:t>
              </a:r>
            </a:p>
          </p:txBody>
        </p:sp>
        <p:pic>
          <p:nvPicPr>
            <p:cNvPr id="34" name="Grafik 33" descr="Søjlediagram">
              <a:extLst>
                <a:ext uri="{FF2B5EF4-FFF2-40B4-BE49-F238E27FC236}">
                  <a16:creationId xmlns:a16="http://schemas.microsoft.com/office/drawing/2014/main" id="{75F8D9EA-C1DF-4F89-BB18-56018EAF4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79399" y="3209217"/>
              <a:ext cx="538725" cy="538725"/>
            </a:xfrm>
            <a:prstGeom prst="rect">
              <a:avLst/>
            </a:prstGeom>
          </p:spPr>
        </p:pic>
        <p:pic>
          <p:nvPicPr>
            <p:cNvPr id="36" name="Grafik 35" descr="Cirkeldiagram">
              <a:extLst>
                <a:ext uri="{FF2B5EF4-FFF2-40B4-BE49-F238E27FC236}">
                  <a16:creationId xmlns:a16="http://schemas.microsoft.com/office/drawing/2014/main" id="{328030DE-256F-4B75-90F3-09A1D188F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97373" y="3221244"/>
              <a:ext cx="538725" cy="538725"/>
            </a:xfrm>
            <a:prstGeom prst="rect">
              <a:avLst/>
            </a:prstGeom>
          </p:spPr>
        </p:pic>
        <p:pic>
          <p:nvPicPr>
            <p:cNvPr id="38" name="Grafik 37" descr="Research">
              <a:extLst>
                <a:ext uri="{FF2B5EF4-FFF2-40B4-BE49-F238E27FC236}">
                  <a16:creationId xmlns:a16="http://schemas.microsoft.com/office/drawing/2014/main" id="{28ADE449-D514-407C-AE8A-56FECAD6C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15347" y="3238157"/>
              <a:ext cx="538725" cy="538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8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6902C-9DED-4DC0-A4DF-EF9CB00E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www.Ydelsesrefusion.dk</a:t>
            </a: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036A7992-872F-4A65-BBED-5671A7444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73" y="3491359"/>
            <a:ext cx="9140525" cy="3060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4D32810-DEFB-4933-83E5-3CC00527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06" y="1322397"/>
            <a:ext cx="9066286" cy="1682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B8AA822-5C4B-42EB-B23B-25C1D208683E}"/>
              </a:ext>
            </a:extLst>
          </p:cNvPr>
          <p:cNvSpPr txBox="1"/>
          <p:nvPr/>
        </p:nvSpPr>
        <p:spPr>
          <a:xfrm>
            <a:off x="9568487" y="1397093"/>
            <a:ext cx="2413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Trebuchet MS" panose="020B0603020202020204" pitchFamily="34" charset="0"/>
              </a:rPr>
              <a:t>Fokus på lovkrav om tilgængelighed:</a:t>
            </a:r>
          </a:p>
          <a:p>
            <a:pPr marL="285750" indent="-285750">
              <a:buFontTx/>
              <a:buChar char="-"/>
            </a:pPr>
            <a:r>
              <a:rPr lang="da-DK" dirty="0">
                <a:latin typeface="Trebuchet MS" panose="020B0603020202020204" pitchFamily="34" charset="0"/>
              </a:rPr>
              <a:t>Kontraster</a:t>
            </a:r>
          </a:p>
          <a:p>
            <a:pPr marL="285750" indent="-285750">
              <a:buFontTx/>
              <a:buChar char="-"/>
            </a:pPr>
            <a:r>
              <a:rPr lang="da-DK" dirty="0">
                <a:latin typeface="Trebuchet MS" panose="020B0603020202020204" pitchFamily="34" charset="0"/>
              </a:rPr>
              <a:t>Navigering</a:t>
            </a:r>
          </a:p>
          <a:p>
            <a:pPr marL="285750" indent="-285750">
              <a:buFontTx/>
              <a:buChar char="-"/>
            </a:pPr>
            <a:r>
              <a:rPr lang="da-DK" dirty="0">
                <a:latin typeface="Trebuchet MS" panose="020B0603020202020204" pitchFamily="34" charset="0"/>
              </a:rPr>
              <a:t>Læsevenlig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9C43E65-2B4B-4C04-9531-512C025F8A75}"/>
              </a:ext>
            </a:extLst>
          </p:cNvPr>
          <p:cNvSpPr txBox="1"/>
          <p:nvPr/>
        </p:nvSpPr>
        <p:spPr>
          <a:xfrm>
            <a:off x="1344614" y="4837102"/>
            <a:ext cx="10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Trebuchet MS" panose="020B0603020202020204" pitchFamily="34" charset="0"/>
              </a:rPr>
              <a:t>YUMU</a:t>
            </a:r>
          </a:p>
        </p:txBody>
      </p:sp>
    </p:spTree>
    <p:extLst>
      <p:ext uri="{BB962C8B-B14F-4D97-AF65-F5344CB8AC3E}">
        <p14:creationId xmlns:p14="http://schemas.microsoft.com/office/powerpoint/2010/main" val="211391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ADE4D-04AE-4971-9C79-7A0DD0F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576000"/>
            <a:ext cx="10896607" cy="841638"/>
          </a:xfrm>
        </p:spPr>
        <p:txBody>
          <a:bodyPr/>
          <a:lstStyle/>
          <a:p>
            <a:r>
              <a:rPr lang="da-DK" dirty="0"/>
              <a:t>Vigtige emner, ændringer og forbedringer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8A0422-0953-45DC-BC2E-0AACF2B10A2C}"/>
              </a:ext>
            </a:extLst>
          </p:cNvPr>
          <p:cNvSpPr/>
          <p:nvPr/>
        </p:nvSpPr>
        <p:spPr>
          <a:xfrm>
            <a:off x="2364005" y="1286702"/>
            <a:ext cx="7415377" cy="527200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0BA3F39-F18A-43EF-BA35-DA0D436ADB3C}"/>
              </a:ext>
            </a:extLst>
          </p:cNvPr>
          <p:cNvSpPr txBox="1"/>
          <p:nvPr/>
        </p:nvSpPr>
        <p:spPr>
          <a:xfrm>
            <a:off x="4450693" y="1497586"/>
            <a:ext cx="3290613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da-DK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50343951-105F-415B-B9F3-30BA7E3342C9}"/>
              </a:ext>
            </a:extLst>
          </p:cNvPr>
          <p:cNvGrpSpPr/>
          <p:nvPr/>
        </p:nvGrpSpPr>
        <p:grpSpPr>
          <a:xfrm>
            <a:off x="2696823" y="4798542"/>
            <a:ext cx="6750000" cy="712800"/>
            <a:chOff x="2696823" y="4743875"/>
            <a:chExt cx="6750000" cy="712800"/>
          </a:xfrm>
        </p:grpSpPr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46699653-4143-47D2-9EEF-DD6CF67B9376}"/>
                </a:ext>
              </a:extLst>
            </p:cNvPr>
            <p:cNvSpPr txBox="1"/>
            <p:nvPr/>
          </p:nvSpPr>
          <p:spPr>
            <a:xfrm>
              <a:off x="2696823" y="4743875"/>
              <a:ext cx="6750000" cy="712800"/>
            </a:xfrm>
            <a:prstGeom prst="rect">
              <a:avLst/>
            </a:prstGeom>
            <a:solidFill>
              <a:srgbClr val="4BACC6">
                <a:lumMod val="50000"/>
              </a:srgbClr>
            </a:solidFill>
            <a:ln w="25400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Kildedata: Kampagne for datagenopretning af løntilskud</a:t>
              </a:r>
            </a:p>
          </p:txBody>
        </p:sp>
        <p:pic>
          <p:nvPicPr>
            <p:cNvPr id="22" name="Grafik 21" descr="Database">
              <a:extLst>
                <a:ext uri="{FF2B5EF4-FFF2-40B4-BE49-F238E27FC236}">
                  <a16:creationId xmlns:a16="http://schemas.microsoft.com/office/drawing/2014/main" id="{7D6FA676-1625-4992-A09D-041C4CFCE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26848" y="4779470"/>
              <a:ext cx="641610" cy="641610"/>
            </a:xfrm>
            <a:prstGeom prst="rect">
              <a:avLst/>
            </a:prstGeom>
          </p:spPr>
        </p:pic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0C3783DE-EB96-4B72-AD26-5C134E89F79C}"/>
              </a:ext>
            </a:extLst>
          </p:cNvPr>
          <p:cNvGrpSpPr/>
          <p:nvPr/>
        </p:nvGrpSpPr>
        <p:grpSpPr>
          <a:xfrm>
            <a:off x="2696823" y="5656761"/>
            <a:ext cx="6750000" cy="712800"/>
            <a:chOff x="2696823" y="5561511"/>
            <a:chExt cx="6750000" cy="712800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EFC88416-7086-4973-997C-D912F1A5EA5D}"/>
                </a:ext>
              </a:extLst>
            </p:cNvPr>
            <p:cNvSpPr txBox="1"/>
            <p:nvPr/>
          </p:nvSpPr>
          <p:spPr>
            <a:xfrm>
              <a:off x="2696823" y="5561511"/>
              <a:ext cx="6750000" cy="712800"/>
            </a:xfrm>
            <a:prstGeom prst="rect">
              <a:avLst/>
            </a:prstGeom>
            <a:solidFill>
              <a:srgbClr val="279989"/>
            </a:solidFill>
            <a:ln w="25400" cap="flat" cmpd="sng" algn="ctr">
              <a:solidFill>
                <a:srgbClr val="279989"/>
              </a:solidFill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Besvarelser fra projektpostkassen har ikke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kunne følge med antallet af spørgsmål</a:t>
              </a:r>
            </a:p>
          </p:txBody>
        </p:sp>
        <p:pic>
          <p:nvPicPr>
            <p:cNvPr id="26" name="Grafik 25" descr="Konvolut">
              <a:extLst>
                <a:ext uri="{FF2B5EF4-FFF2-40B4-BE49-F238E27FC236}">
                  <a16:creationId xmlns:a16="http://schemas.microsoft.com/office/drawing/2014/main" id="{1340D07F-FBEB-4D63-966F-30C566B54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50902" y="5752862"/>
              <a:ext cx="319757" cy="319757"/>
            </a:xfrm>
            <a:prstGeom prst="rect">
              <a:avLst/>
            </a:prstGeom>
          </p:spPr>
        </p:pic>
        <p:pic>
          <p:nvPicPr>
            <p:cNvPr id="28" name="Grafik 27" descr="Postkasse">
              <a:extLst>
                <a:ext uri="{FF2B5EF4-FFF2-40B4-BE49-F238E27FC236}">
                  <a16:creationId xmlns:a16="http://schemas.microsoft.com/office/drawing/2014/main" id="{B638875C-84F7-4EA6-A9B0-D77B83C6C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37096" y="5587708"/>
              <a:ext cx="605563" cy="605563"/>
            </a:xfrm>
            <a:prstGeom prst="rect">
              <a:avLst/>
            </a:prstGeom>
          </p:spPr>
        </p:pic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C47699E7-F63B-4F30-B6AB-4676A81925DC}"/>
              </a:ext>
            </a:extLst>
          </p:cNvPr>
          <p:cNvGrpSpPr/>
          <p:nvPr/>
        </p:nvGrpSpPr>
        <p:grpSpPr>
          <a:xfrm>
            <a:off x="2696823" y="3883366"/>
            <a:ext cx="6750000" cy="830215"/>
            <a:chOff x="2696823" y="3849615"/>
            <a:chExt cx="6750000" cy="830215"/>
          </a:xfrm>
        </p:grpSpPr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97091F2B-D864-4FDF-8805-2497A83ADD47}"/>
                </a:ext>
              </a:extLst>
            </p:cNvPr>
            <p:cNvSpPr txBox="1"/>
            <p:nvPr/>
          </p:nvSpPr>
          <p:spPr>
            <a:xfrm>
              <a:off x="2696823" y="3906570"/>
              <a:ext cx="6750000" cy="712800"/>
            </a:xfrm>
            <a:prstGeom prst="rect">
              <a:avLst/>
            </a:prstGeom>
            <a:solidFill>
              <a:srgbClr val="7F7F7F"/>
            </a:solidFill>
            <a:ln w="25400" cap="flat" cmpd="sng" algn="ctr">
              <a:solidFill>
                <a:srgbClr val="7F7F7F"/>
              </a:solidFill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Forbedringer til hjemmeside og YUMU</a:t>
              </a:r>
            </a:p>
          </p:txBody>
        </p:sp>
        <p:pic>
          <p:nvPicPr>
            <p:cNvPr id="29" name="Grafik 28" descr="Internet">
              <a:extLst>
                <a:ext uri="{FF2B5EF4-FFF2-40B4-BE49-F238E27FC236}">
                  <a16:creationId xmlns:a16="http://schemas.microsoft.com/office/drawing/2014/main" id="{E604D4FC-F60E-4279-8531-F1B6A2A47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7830" y="3849615"/>
              <a:ext cx="830215" cy="830215"/>
            </a:xfrm>
            <a:prstGeom prst="rect">
              <a:avLst/>
            </a:prstGeom>
          </p:spPr>
        </p:pic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D3273B15-7148-4946-9BEB-95FE55E3BD18}"/>
              </a:ext>
            </a:extLst>
          </p:cNvPr>
          <p:cNvGrpSpPr/>
          <p:nvPr/>
        </p:nvGrpSpPr>
        <p:grpSpPr>
          <a:xfrm>
            <a:off x="2696825" y="2201746"/>
            <a:ext cx="6750000" cy="737855"/>
            <a:chOff x="2696825" y="2325571"/>
            <a:chExt cx="6750000" cy="737855"/>
          </a:xfrm>
        </p:grpSpPr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2AA99F11-A696-4440-B0CD-B91EBA15FA13}"/>
                </a:ext>
              </a:extLst>
            </p:cNvPr>
            <p:cNvSpPr txBox="1"/>
            <p:nvPr/>
          </p:nvSpPr>
          <p:spPr>
            <a:xfrm>
              <a:off x="2696825" y="2338099"/>
              <a:ext cx="6750000" cy="712800"/>
            </a:xfrm>
            <a:prstGeom prst="rect">
              <a:avLst/>
            </a:prstGeom>
            <a:solidFill>
              <a:srgbClr val="E5A02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YR i drift: Processer og procedurer</a:t>
              </a:r>
            </a:p>
          </p:txBody>
        </p:sp>
        <p:pic>
          <p:nvPicPr>
            <p:cNvPr id="35" name="Grafik 34" descr="Cirkel med pile">
              <a:extLst>
                <a:ext uri="{FF2B5EF4-FFF2-40B4-BE49-F238E27FC236}">
                  <a16:creationId xmlns:a16="http://schemas.microsoft.com/office/drawing/2014/main" id="{79DCC29C-7D10-416C-A8D4-930A0E410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93804" y="2325571"/>
              <a:ext cx="737855" cy="737855"/>
            </a:xfrm>
            <a:prstGeom prst="rect">
              <a:avLst/>
            </a:prstGeom>
          </p:spPr>
        </p:pic>
        <p:pic>
          <p:nvPicPr>
            <p:cNvPr id="37" name="Grafik 36" descr="Cykel med personer">
              <a:extLst>
                <a:ext uri="{FF2B5EF4-FFF2-40B4-BE49-F238E27FC236}">
                  <a16:creationId xmlns:a16="http://schemas.microsoft.com/office/drawing/2014/main" id="{5065A707-3950-4AB3-AF83-FBB8D99DE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57660" y="2377130"/>
              <a:ext cx="675278" cy="675278"/>
            </a:xfrm>
            <a:prstGeom prst="rect">
              <a:avLst/>
            </a:prstGeom>
          </p:spPr>
        </p:pic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2DDD3DCD-A363-43B6-819A-2BF402D02F1C}"/>
              </a:ext>
            </a:extLst>
          </p:cNvPr>
          <p:cNvGrpSpPr/>
          <p:nvPr/>
        </p:nvGrpSpPr>
        <p:grpSpPr>
          <a:xfrm>
            <a:off x="2696825" y="3072495"/>
            <a:ext cx="6750000" cy="712800"/>
            <a:chOff x="2696825" y="3123919"/>
            <a:chExt cx="6750000" cy="712800"/>
          </a:xfrm>
        </p:grpSpPr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8EEBBF20-2655-4F95-9572-4B419B8634AF}"/>
                </a:ext>
              </a:extLst>
            </p:cNvPr>
            <p:cNvSpPr txBox="1"/>
            <p:nvPr/>
          </p:nvSpPr>
          <p:spPr>
            <a:xfrm>
              <a:off x="2696825" y="3123919"/>
              <a:ext cx="6750000" cy="712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8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Fokus på LIS-data fra YR</a:t>
              </a:r>
            </a:p>
          </p:txBody>
        </p:sp>
        <p:pic>
          <p:nvPicPr>
            <p:cNvPr id="41" name="Grafik 40" descr="Søjlediagram">
              <a:extLst>
                <a:ext uri="{FF2B5EF4-FFF2-40B4-BE49-F238E27FC236}">
                  <a16:creationId xmlns:a16="http://schemas.microsoft.com/office/drawing/2014/main" id="{D947FD4D-5B91-4ED9-9F4A-1F07239CF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79399" y="3209217"/>
              <a:ext cx="538725" cy="538725"/>
            </a:xfrm>
            <a:prstGeom prst="rect">
              <a:avLst/>
            </a:prstGeom>
          </p:spPr>
        </p:pic>
        <p:pic>
          <p:nvPicPr>
            <p:cNvPr id="42" name="Grafik 41" descr="Cirkeldiagram">
              <a:extLst>
                <a:ext uri="{FF2B5EF4-FFF2-40B4-BE49-F238E27FC236}">
                  <a16:creationId xmlns:a16="http://schemas.microsoft.com/office/drawing/2014/main" id="{729F93CA-5047-4ED8-B3D6-18FA2B7C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197373" y="3221244"/>
              <a:ext cx="538725" cy="538725"/>
            </a:xfrm>
            <a:prstGeom prst="rect">
              <a:avLst/>
            </a:prstGeom>
          </p:spPr>
        </p:pic>
        <p:pic>
          <p:nvPicPr>
            <p:cNvPr id="43" name="Grafik 42" descr="Research">
              <a:extLst>
                <a:ext uri="{FF2B5EF4-FFF2-40B4-BE49-F238E27FC236}">
                  <a16:creationId xmlns:a16="http://schemas.microsoft.com/office/drawing/2014/main" id="{CBF85A44-0667-418D-88AC-504BE9C06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615347" y="3238157"/>
              <a:ext cx="538725" cy="538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0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634E2D82-01D9-419D-8DEC-1637960FB904}" vid="{47408BA0-DC7D-470C-9CEA-4EE60019209B}"/>
    </a:ext>
  </a:extLst>
</a:theme>
</file>

<file path=ppt/theme/theme2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3.xml><?xml version="1.0" encoding="utf-8"?>
<a:theme xmlns:a="http://schemas.openxmlformats.org/drawingml/2006/main" name="1_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43695B"/>
      </a:accent2>
      <a:accent3>
        <a:srgbClr val="007398"/>
      </a:accent3>
      <a:accent4>
        <a:srgbClr val="279989"/>
      </a:accent4>
      <a:accent5>
        <a:srgbClr val="563D82"/>
      </a:accent5>
      <a:accent6>
        <a:srgbClr val="8E2C48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</a:txDef>
  </a:objectDefaults>
  <a:extraClrSchemeLst/>
  <a:custClrLst>
    <a:custClr name="RGB(215,210,203)">
      <a:srgbClr val="D7D2CB"/>
    </a:custClr>
    <a:custClr name="RGB(203,196,188)">
      <a:srgbClr val="CBC4BC"/>
    </a:custClr>
    <a:custClr name="RGB(182,173,165)">
      <a:srgbClr val="B6ADA5"/>
    </a:custClr>
    <a:custClr name="RGB(255,163,139)">
      <a:srgbClr val="FFA38B"/>
    </a:custClr>
    <a:custClr name="RGB(255,106,57)">
      <a:srgbClr val="FF6A39"/>
    </a:custClr>
    <a:custClr name="RGB(220,68,5)">
      <a:srgbClr val="DC4405"/>
    </a:custClr>
    <a:custClr name="RGB(127,156,144)">
      <a:srgbClr val="7F9C90"/>
    </a:custClr>
    <a:custClr name="RGB(67,105,91)">
      <a:srgbClr val="43695B"/>
    </a:custClr>
    <a:custClr name="RGB(24,48,40)">
      <a:srgbClr val="183028"/>
    </a:custClr>
    <a:custClr name="RGB(197,232,108)">
      <a:srgbClr val="C5E86C"/>
    </a:custClr>
    <a:custClr name="RGB(132,189,0)">
      <a:srgbClr val="84BD00"/>
    </a:custClr>
    <a:custClr name="RGB(122,154,1)">
      <a:srgbClr val="7A9A01"/>
    </a:custClr>
    <a:custClr name="RGB(217,225,226)">
      <a:srgbClr val="D9E1E2"/>
    </a:custClr>
    <a:custClr name="RGB(164,188,194)">
      <a:srgbClr val="A4BCC2"/>
    </a:custClr>
    <a:custClr name="RGB(152,164,174)">
      <a:srgbClr val="98A4AE"/>
    </a:custClr>
    <a:custClr name="RGB(123,167,188)">
      <a:srgbClr val="7BA7BC"/>
    </a:custClr>
    <a:custClr name="RGB(0,115,152)">
      <a:srgbClr val="007398"/>
    </a:custClr>
    <a:custClr name="RGB(0,86,118)">
      <a:srgbClr val="005776"/>
    </a:custClr>
    <a:custClr name="RGB(92,184,178)">
      <a:srgbClr val="5CB8B2"/>
    </a:custClr>
    <a:custClr name="RGB(39,153,137)">
      <a:srgbClr val="279989"/>
    </a:custClr>
    <a:custClr name="RGB(0,118,129)">
      <a:srgbClr val="007681"/>
    </a:custClr>
    <a:custClr name="RGB(117,102,160)">
      <a:srgbClr val="7566A0"/>
    </a:custClr>
    <a:custClr name="RGB(86,61,130)">
      <a:srgbClr val="563D82"/>
    </a:custClr>
    <a:custClr name="RGB(51,0,114)">
      <a:srgbClr val="330077"/>
    </a:custClr>
    <a:custClr name="RGB(181,92,128)">
      <a:srgbClr val="B55C80"/>
    </a:custClr>
    <a:custClr name="RGB(142,44,72)">
      <a:srgbClr val="8E2C48"/>
    </a:custClr>
    <a:custClr name="RGB(103,46,69)">
      <a:srgbClr val="672E45"/>
    </a:custClr>
  </a:custClrLst>
  <a:extLst>
    <a:ext uri="{05A4C25C-085E-4340-85A3-A5531E510DB2}">
      <thm15:themeFamily xmlns:thm15="http://schemas.microsoft.com/office/thememl/2012/main" name="KOMBIT" id="{C8AF4C2F-4755-4B45-A574-0092F18ED31F}" vid="{0D64A4D0-43AC-472F-A867-59C898CE664F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  <wetp:taskpane dockstate="right" visibility="0" width="350" row="1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D5AF65D-382B-4103-9CFB-FB22298209B3}">
  <we:reference id="wa104187975" version="1.0.0.1" store="da-DK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E488576-0922-4CD6-B794-17F8C87D15FC}">
  <we:reference id="wa104374245" version="1.0.0.0" store="da-DK" storeType="OMEX"/>
  <we:alternateReferences>
    <we:reference id="WA104374245" version="1.0.0.0" store="WA10437424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R_x0020_emner xmlns="8a0ff33c-640b-499f-a920-d1b36a4d7a8b">Informationsmøde</YR_x0020_emner>
    <Download xmlns="8a0ff33c-640b-499f-a920-d1b36a4d7a8b" xsi:nil="true"/>
    <_x002d_ xmlns="8a0ff33c-640b-499f-a920-d1b36a4d7a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9775AEB11D3B4E8A2FFFFB0AAB560A" ma:contentTypeVersion="4" ma:contentTypeDescription="Opret et nyt dokument." ma:contentTypeScope="" ma:versionID="b02d9a064a1a9716197c672e4ebb7d63">
  <xsd:schema xmlns:xsd="http://www.w3.org/2001/XMLSchema" xmlns:xs="http://www.w3.org/2001/XMLSchema" xmlns:p="http://schemas.microsoft.com/office/2006/metadata/properties" xmlns:ns2="8a0ff33c-640b-499f-a920-d1b36a4d7a8b" xmlns:ns3="ec9380dc-f29e-4c15-9d96-28c8bca05b53" targetNamespace="http://schemas.microsoft.com/office/2006/metadata/properties" ma:root="true" ma:fieldsID="945bae78daf49247da41d53404f0ded0" ns2:_="" ns3:_="">
    <xsd:import namespace="8a0ff33c-640b-499f-a920-d1b36a4d7a8b"/>
    <xsd:import namespace="ec9380dc-f29e-4c15-9d96-28c8bca05b53"/>
    <xsd:element name="properties">
      <xsd:complexType>
        <xsd:sequence>
          <xsd:element name="documentManagement">
            <xsd:complexType>
              <xsd:all>
                <xsd:element ref="ns2:YR_x0020_emner" minOccurs="0"/>
                <xsd:element ref="ns2:_x002d_" minOccurs="0"/>
                <xsd:element ref="ns2:Downloa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ff33c-640b-499f-a920-d1b36a4d7a8b" elementFormDefault="qualified">
    <xsd:import namespace="http://schemas.microsoft.com/office/2006/documentManagement/types"/>
    <xsd:import namespace="http://schemas.microsoft.com/office/infopath/2007/PartnerControls"/>
    <xsd:element name="YR_x0020_emner" ma:index="8" nillable="true" ma:displayName="YR emner" ma:default="KIGO-opgaver" ma:format="Dropdown" ma:internalName="YR_x0020_emner">
      <xsd:simpleType>
        <xsd:restriction base="dms:Choice">
          <xsd:enumeration value="KIGO-opgaver"/>
          <xsd:enumeration value="Implementeringshåndbog"/>
          <xsd:enumeration value="Informationsbibliotek"/>
          <xsd:enumeration value="Datavejledning"/>
          <xsd:enumeration value="Tilslutning"/>
          <xsd:enumeration value="FAQ"/>
          <xsd:enumeration value="Informationsmøde"/>
          <xsd:enumeration value="Yammer"/>
          <xsd:enumeration value="Kontaktpersoner"/>
          <xsd:enumeration value="Instruks"/>
          <xsd:enumeration value="Ydelseskontoplan"/>
          <xsd:enumeration value="Snitflader og integrationsoversigt"/>
          <xsd:enumeration value="KLIK-opgaver"/>
        </xsd:restriction>
      </xsd:simpleType>
    </xsd:element>
    <xsd:element name="_x002d_" ma:index="9" nillable="true" ma:displayName="-" ma:internalName="_x002d_">
      <xsd:simpleType>
        <xsd:restriction base="dms:Text">
          <xsd:maxLength value="255"/>
        </xsd:restriction>
      </xsd:simpleType>
    </xsd:element>
    <xsd:element name="Download" ma:index="10" nillable="true" ma:displayName="Download" ma:internalName="Downloa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380dc-f29e-4c15-9d96-28c8bca05b5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ødedokument (PowerPoint)" ma:contentTypeID="0x0101002FA340818EC50C419AD1693B1F62589703003BEDB93DB44D854B93E202CF483DD84D" ma:contentTypeVersion="21" ma:contentTypeDescription="" ma:contentTypeScope="" ma:versionID="df9f23275414c204ac729007ac631636">
  <xsd:schema xmlns:xsd="http://www.w3.org/2001/XMLSchema" xmlns:xs="http://www.w3.org/2001/XMLSchema" xmlns:p="http://schemas.microsoft.com/office/2006/metadata/properties" xmlns:ns3="1ad18e57-1846-4ffb-a171-01e80b4d2f32" xmlns:ns4="04d7d1bc-a460-4020-9ea5-171bac7585be" targetNamespace="http://schemas.microsoft.com/office/2006/metadata/properties" ma:root="true" ma:fieldsID="857793ea2cdff43a39b3bb9dacfc56c9" ns3:_="" ns4:_="">
    <xsd:import namespace="1ad18e57-1846-4ffb-a171-01e80b4d2f32"/>
    <xsd:import namespace="04d7d1bc-a460-4020-9ea5-171bac7585be"/>
    <xsd:element name="properties">
      <xsd:complexType>
        <xsd:sequence>
          <xsd:element name="documentManagement">
            <xsd:complexType>
              <xsd:all>
                <xsd:element ref="ns3:kbcd47fd730b4dd780d46e75aa37816b" minOccurs="0"/>
                <xsd:element ref="ns3:TaxCatchAll" minOccurs="0"/>
                <xsd:element ref="ns3:TaxCatchAllLabel" minOccurs="0"/>
                <xsd:element ref="ns3:Mødeemne"/>
                <xsd:element ref="ns3:Mødedato"/>
                <xsd:element ref="ns3:m58fa08f697546ad9c9c3d2382b429ae" minOccurs="0"/>
                <xsd:element ref="ns3:Flyt_x0020_til_x0020_arkiv" minOccurs="0"/>
                <xsd:element ref="ns3:_dlc_DocId" minOccurs="0"/>
                <xsd:element ref="ns3:_dlc_DocIdUrl" minOccurs="0"/>
                <xsd:element ref="ns3:_dlc_DocIdPersistId" minOccurs="0"/>
                <xsd:element ref="ns4:Arbejdspakke" minOccurs="0"/>
                <xsd:element ref="ns4:Produk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8e57-1846-4ffb-a171-01e80b4d2f32" elementFormDefault="qualified">
    <xsd:import namespace="http://schemas.microsoft.com/office/2006/documentManagement/types"/>
    <xsd:import namespace="http://schemas.microsoft.com/office/infopath/2007/PartnerControls"/>
    <xsd:element name="kbcd47fd730b4dd780d46e75aa37816b" ma:index="9" ma:taxonomy="true" ma:internalName="kbcd47fd730b4dd780d46e75aa37816b" ma:taxonomyFieldName="M_x00f8_detype" ma:displayName="Mødetype" ma:readOnly="false" ma:default="" ma:fieldId="{4bcd47fd-730b-4dd7-80d4-6e75aa37816b}" ma:sspId="efb1083d-7045-4fd7-9409-417f0f74db49" ma:termSetId="12a85307-9531-4659-b1dc-de09cb154f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9305a2-eae7-4539-8fbb-789e91726657}" ma:internalName="TaxCatchAll" ma:showField="CatchAllData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9305a2-eae7-4539-8fbb-789e91726657}" ma:internalName="TaxCatchAllLabel" ma:readOnly="true" ma:showField="CatchAllDataLabel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ødeemne" ma:index="13" ma:displayName="Mødeemne" ma:internalName="M_x00f8_deemne">
      <xsd:simpleType>
        <xsd:restriction base="dms:Text">
          <xsd:maxLength value="255"/>
        </xsd:restriction>
      </xsd:simpleType>
    </xsd:element>
    <xsd:element name="Mødedato" ma:index="14" ma:displayName="Mødedato" ma:description="Indsæt dato for mødet hvori dette dokument er præsenteret" ma:format="DateOnly" ma:internalName="M_x00f8_dedato">
      <xsd:simpleType>
        <xsd:restriction base="dms:DateTime"/>
      </xsd:simpleType>
    </xsd:element>
    <xsd:element name="m58fa08f697546ad9c9c3d2382b429ae" ma:index="15" ma:taxonomy="true" ma:internalName="m58fa08f697546ad9c9c3d2382b429ae" ma:taxonomyFieldName="Interessenter" ma:displayName="Interessenter" ma:readOnly="false" ma:default="" ma:fieldId="{658fa08f-6975-46ad-9c9c-3d2382b429ae}" ma:sspId="efb1083d-7045-4fd7-9409-417f0f74db49" ma:termSetId="9a82c93d-e0ab-4d8a-98c1-b2918757e4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yt_x0020_til_x0020_arkiv" ma:index="17" nillable="true" ma:displayName="Flyt til arkiv" ma:default="0" ma:internalName="Flyt_x0020_til_x0020_arkiv">
      <xsd:simpleType>
        <xsd:restriction base="dms:Boolean"/>
      </xsd:simpleType>
    </xsd:element>
    <xsd:element name="_dlc_DocId" ma:index="1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7d1bc-a460-4020-9ea5-171bac7585be" elementFormDefault="qualified">
    <xsd:import namespace="http://schemas.microsoft.com/office/2006/documentManagement/types"/>
    <xsd:import namespace="http://schemas.microsoft.com/office/infopath/2007/PartnerControls"/>
    <xsd:element name="Arbejdspakke" ma:index="21" nillable="true" ma:displayName="Arbejdspakke" ma:list="{869f72b0-7c94-4142-90ef-ba578352fe13}" ma:internalName="Arbejdspakke" ma:showField="Arbejdspakke_x0020_titel">
      <xsd:simpleType>
        <xsd:restriction base="dms:Lookup"/>
      </xsd:simpleType>
    </xsd:element>
    <xsd:element name="Produkt" ma:index="22" nillable="true" ma:displayName="Produkt" ma:list="{869f72b0-7c94-4142-90ef-ba578352fe13}" ma:internalName="Produkt" ma:showField="Produkttitel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0A2B03-1E78-46D3-8CE2-98344C0C5F28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4d7d1bc-a460-4020-9ea5-171bac7585be"/>
    <ds:schemaRef ds:uri="1ad18e57-1846-4ffb-a171-01e80b4d2f32"/>
  </ds:schemaRefs>
</ds:datastoreItem>
</file>

<file path=customXml/itemProps2.xml><?xml version="1.0" encoding="utf-8"?>
<ds:datastoreItem xmlns:ds="http://schemas.openxmlformats.org/officeDocument/2006/customXml" ds:itemID="{905A92B7-6BA7-41DF-9020-F833C460B1AE}"/>
</file>

<file path=customXml/itemProps3.xml><?xml version="1.0" encoding="utf-8"?>
<ds:datastoreItem xmlns:ds="http://schemas.openxmlformats.org/officeDocument/2006/customXml" ds:itemID="{A49CC8F3-0292-45B6-9914-965C8F27A17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9C6B272-79B2-48F3-88C0-2F94E6A6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8e57-1846-4ffb-a171-01e80b4d2f32"/>
    <ds:schemaRef ds:uri="04d7d1bc-a460-4020-9ea5-171bac758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6292</TotalTime>
  <Words>1455</Words>
  <Application>Microsoft Office PowerPoint</Application>
  <PresentationFormat>Widescreen</PresentationFormat>
  <Paragraphs>263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Black</vt:lpstr>
      <vt:lpstr>Calibri</vt:lpstr>
      <vt:lpstr>Courier New</vt:lpstr>
      <vt:lpstr>HelveticaNeueLT Std Lt Cn</vt:lpstr>
      <vt:lpstr>Trebuchet MS</vt:lpstr>
      <vt:lpstr>Verdana</vt:lpstr>
      <vt:lpstr>Wingdings</vt:lpstr>
      <vt:lpstr>KOMBIT</vt:lpstr>
      <vt:lpstr>Blank</vt:lpstr>
      <vt:lpstr>1_KOMBIT</vt:lpstr>
      <vt:lpstr>VELKOMMEN TIL YR-WEBINAR</vt:lpstr>
      <vt:lpstr>Velkommen til YR-webinar  Praktisk information</vt:lpstr>
      <vt:lpstr>Dagens KOMBIT-team</vt:lpstr>
      <vt:lpstr> Dagens program</vt:lpstr>
      <vt:lpstr>PowerPoint Presentation</vt:lpstr>
      <vt:lpstr>Status på YR-aktiviteter i 2022</vt:lpstr>
      <vt:lpstr>Vigtige emner, ændringer og forbedringer</vt:lpstr>
      <vt:lpstr>www.Ydelsesrefusion.dk</vt:lpstr>
      <vt:lpstr>Vigtige emner, ændringer og forbedringer</vt:lpstr>
      <vt:lpstr>Problemer med kildedata og observationer i data</vt:lpstr>
      <vt:lpstr>YR – halvårlige brugertilfredshedsundersøgelser december 2022</vt:lpstr>
      <vt:lpstr>Besvarelser fra 65 kommuner (57 i juni 2022) </vt:lpstr>
      <vt:lpstr>Hvad er din rolle i forhold til YR? (mulighed for flere svar) </vt:lpstr>
      <vt:lpstr>Hvordan arbejder din kommune med data fra Ydelsesrefusion? (mulighed for flere svar)</vt:lpstr>
      <vt:lpstr>Hvad anvender din kommune data fra Ydelsesrefusion til? (mulighed for flere svar)</vt:lpstr>
      <vt:lpstr>Overordnet tilfredshed med YR</vt:lpstr>
      <vt:lpstr>Værdien af YR i dine daglige arbejdsopgaver</vt:lpstr>
      <vt:lpstr>Kvalitet af data i YR</vt:lpstr>
      <vt:lpstr>Har du været i kontakt med servicedesken hos DXC i løbet af de seneste seks måneder?</vt:lpstr>
      <vt:lpstr>YR-supporten hos DXC</vt:lpstr>
      <vt:lpstr>Kommunikation og vejledning</vt:lpstr>
      <vt:lpstr>Hvilke kanaler bruger du til at orientere dig om YR? (mulighed for flere svar)</vt:lpstr>
      <vt:lpstr>Kommentarer til YR Btu</vt:lpstr>
      <vt:lpstr>Kommentarer til YR brugertilfredshedsmålingen</vt:lpstr>
      <vt:lpstr>Kommentarer til YR brugertilfredshedsmålingen</vt:lpstr>
      <vt:lpstr>Kommentarer til YR brugertilfredshedsmålingen</vt:lpstr>
      <vt:lpstr>Kommentarer til YR brugertilfredshedsmålingen</vt:lpstr>
      <vt:lpstr>Fokusområder i 2023</vt:lpstr>
      <vt:lpstr>Datakvalitet, forbedringer og forventede ændringer</vt:lpstr>
      <vt:lpstr>PowerPoint Presentation</vt:lpstr>
      <vt:lpstr>PowerPoint Presentation</vt:lpstr>
      <vt:lpstr>Hvad kan du med YR LIS-data?</vt:lpstr>
      <vt:lpstr>Antal personer og bruttoudgifter for en enkelt ydelse</vt:lpstr>
      <vt:lpstr>Antal personer og bruttoudgifter for flere ydelser</vt:lpstr>
      <vt:lpstr>Sammenligning og benchmarking med andre kommuner</vt:lpstr>
      <vt:lpstr>Hvordan tilgår du YR data?</vt:lpstr>
      <vt:lpstr>PowerPoint Presentation</vt:lpstr>
      <vt:lpstr>PowerPoint Presentation</vt:lpstr>
      <vt:lpstr>www.ydelsesrefusion.dk</vt:lpstr>
      <vt:lpstr>Support &amp; Service Desk – Oprettelse af supportsag</vt:lpstr>
      <vt:lpstr>PowerPoint Presentation</vt:lpstr>
      <vt:lpstr>PowerPoint Presentation</vt:lpstr>
      <vt:lpstr>PowerPoint Presentation</vt:lpstr>
      <vt:lpstr>Kort evaluering af webinaret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Året der gik 2022 og fokus i 2023 (YR) (01-03-2023)</dc:title>
  <dc:creator>Claus Osmund</dc:creator>
  <cp:lastModifiedBy>Nick Westin Elsborg</cp:lastModifiedBy>
  <cp:revision>113</cp:revision>
  <cp:lastPrinted>2020-01-27T07:05:46Z</cp:lastPrinted>
  <dcterms:created xsi:type="dcterms:W3CDTF">2020-01-20T09:39:26Z</dcterms:created>
  <dcterms:modified xsi:type="dcterms:W3CDTF">2023-03-01T14:15:59Z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0x0101003F9775AEB11D3B4E8A2FFFFB0AAB560A</vt:lpwstr>
  </property>
  <property fmtid="{D5CDD505-2E9C-101B-9397-08002B2CF9AE}" pid="3" name="Mødetype">
    <vt:lpwstr>1609;#Præsentation|93fbbba1-d5f3-4784-9979-765919310bab</vt:lpwstr>
  </property>
  <property fmtid="{D5CDD505-2E9C-101B-9397-08002B2CF9AE}" pid="4" name="Interessenter">
    <vt:lpwstr>1683;#Ekstern|95ef43ab-9e36-4dab-816d-0787e44693bc</vt:lpwstr>
  </property>
  <property fmtid="{D5CDD505-2E9C-101B-9397-08002B2CF9AE}" pid="5" name="_dlc_DocIdItemGuid">
    <vt:lpwstr>5bc6d3b0-5dd4-4287-b6dc-0d3eaaa8bb17</vt:lpwstr>
  </property>
  <property fmtid="{D5CDD505-2E9C-101B-9397-08002B2CF9AE}" pid="6" name="Has Attachments">
    <vt:bool>false</vt:bool>
  </property>
</Properties>
</file>